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321" r:id="rId5"/>
    <p:sldId id="338" r:id="rId6"/>
    <p:sldId id="322" r:id="rId7"/>
    <p:sldId id="323" r:id="rId8"/>
    <p:sldId id="325" r:id="rId9"/>
    <p:sldId id="329" r:id="rId10"/>
    <p:sldId id="330" r:id="rId11"/>
    <p:sldId id="331" r:id="rId12"/>
    <p:sldId id="332" r:id="rId13"/>
    <p:sldId id="333" r:id="rId14"/>
    <p:sldId id="334" r:id="rId15"/>
    <p:sldId id="326" r:id="rId16"/>
    <p:sldId id="327" r:id="rId17"/>
    <p:sldId id="335" r:id="rId18"/>
    <p:sldId id="336" r:id="rId19"/>
    <p:sldId id="328" r:id="rId20"/>
    <p:sldId id="337" r:id="rId21"/>
    <p:sldId id="324" r:id="rId22"/>
  </p:sldIdLst>
  <p:sldSz cx="10160000" cy="5715000"/>
  <p:notesSz cx="6797675" cy="9928225"/>
  <p:defaultTextStyle>
    <a:defPPr>
      <a:defRPr lang="nl-BE"/>
    </a:defPPr>
    <a:lvl1pPr marL="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6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BF41"/>
    <a:srgbClr val="FFFFFF"/>
    <a:srgbClr val="29C2DE"/>
    <a:srgbClr val="641B52"/>
    <a:srgbClr val="E9F0E8"/>
    <a:srgbClr val="E8E7E7"/>
    <a:srgbClr val="005A84"/>
    <a:srgbClr val="34848F"/>
    <a:srgbClr val="D1DFCE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29D2C5-367A-4FFB-9EF3-EF3D5A128D29}" v="4" dt="2021-01-12T09:39:07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5505" autoAdjust="0"/>
  </p:normalViewPr>
  <p:slideViewPr>
    <p:cSldViewPr snapToGrid="0">
      <p:cViewPr varScale="1">
        <p:scale>
          <a:sx n="103" d="100"/>
          <a:sy n="103" d="100"/>
        </p:scale>
        <p:origin x="1506" y="108"/>
      </p:cViewPr>
      <p:guideLst>
        <p:guide orient="horz" pos="826"/>
        <p:guide pos="3200"/>
      </p:guideLst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00" d="100"/>
        <a:sy n="100" d="100"/>
      </p:scale>
      <p:origin x="0" y="-792"/>
    </p:cViewPr>
  </p:sorterViewPr>
  <p:notesViewPr>
    <p:cSldViewPr snapToGrid="0">
      <p:cViewPr varScale="1">
        <p:scale>
          <a:sx n="77" d="100"/>
          <a:sy n="77" d="100"/>
        </p:scale>
        <p:origin x="400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elen Lien" userId="320d94e7-c67f-44d2-af6f-fa527c5013b5" providerId="ADAL" clId="{F629D2C5-367A-4FFB-9EF3-EF3D5A128D29}"/>
    <pc:docChg chg="custSel addSld modSld">
      <pc:chgData name="Beelen Lien" userId="320d94e7-c67f-44d2-af6f-fa527c5013b5" providerId="ADAL" clId="{F629D2C5-367A-4FFB-9EF3-EF3D5A128D29}" dt="2021-01-12T10:07:48.990" v="2038" actId="20577"/>
      <pc:docMkLst>
        <pc:docMk/>
      </pc:docMkLst>
      <pc:sldChg chg="modSp">
        <pc:chgData name="Beelen Lien" userId="320d94e7-c67f-44d2-af6f-fa527c5013b5" providerId="ADAL" clId="{F629D2C5-367A-4FFB-9EF3-EF3D5A128D29}" dt="2021-01-12T09:40:07.759" v="1814" actId="20577"/>
        <pc:sldMkLst>
          <pc:docMk/>
          <pc:sldMk cId="1853331205" sldId="322"/>
        </pc:sldMkLst>
        <pc:spChg chg="mod">
          <ac:chgData name="Beelen Lien" userId="320d94e7-c67f-44d2-af6f-fa527c5013b5" providerId="ADAL" clId="{F629D2C5-367A-4FFB-9EF3-EF3D5A128D29}" dt="2021-01-12T09:40:07.759" v="1814" actId="20577"/>
          <ac:spMkLst>
            <pc:docMk/>
            <pc:sldMk cId="1853331205" sldId="322"/>
            <ac:spMk id="3" creationId="{206860D4-9B6C-4C8D-A673-D7795DE0B48C}"/>
          </ac:spMkLst>
        </pc:spChg>
      </pc:sldChg>
      <pc:sldChg chg="modSp modNotesTx">
        <pc:chgData name="Beelen Lien" userId="320d94e7-c67f-44d2-af6f-fa527c5013b5" providerId="ADAL" clId="{F629D2C5-367A-4FFB-9EF3-EF3D5A128D29}" dt="2021-01-12T09:53:11.589" v="2025" actId="27636"/>
        <pc:sldMkLst>
          <pc:docMk/>
          <pc:sldMk cId="931980587" sldId="323"/>
        </pc:sldMkLst>
        <pc:spChg chg="mod">
          <ac:chgData name="Beelen Lien" userId="320d94e7-c67f-44d2-af6f-fa527c5013b5" providerId="ADAL" clId="{F629D2C5-367A-4FFB-9EF3-EF3D5A128D29}" dt="2021-01-12T09:53:11.589" v="2025" actId="27636"/>
          <ac:spMkLst>
            <pc:docMk/>
            <pc:sldMk cId="931980587" sldId="323"/>
            <ac:spMk id="3" creationId="{5EB3A397-09C1-433F-94EC-D4437A117108}"/>
          </ac:spMkLst>
        </pc:spChg>
      </pc:sldChg>
      <pc:sldChg chg="modSp">
        <pc:chgData name="Beelen Lien" userId="320d94e7-c67f-44d2-af6f-fa527c5013b5" providerId="ADAL" clId="{F629D2C5-367A-4FFB-9EF3-EF3D5A128D29}" dt="2021-01-12T09:57:50.481" v="2028" actId="20577"/>
        <pc:sldMkLst>
          <pc:docMk/>
          <pc:sldMk cId="2436071372" sldId="325"/>
        </pc:sldMkLst>
        <pc:spChg chg="mod">
          <ac:chgData name="Beelen Lien" userId="320d94e7-c67f-44d2-af6f-fa527c5013b5" providerId="ADAL" clId="{F629D2C5-367A-4FFB-9EF3-EF3D5A128D29}" dt="2021-01-12T09:57:50.481" v="2028" actId="20577"/>
          <ac:spMkLst>
            <pc:docMk/>
            <pc:sldMk cId="2436071372" sldId="325"/>
            <ac:spMk id="3" creationId="{65B7EB82-921C-44F3-90F2-AE663A26A127}"/>
          </ac:spMkLst>
        </pc:spChg>
      </pc:sldChg>
      <pc:sldChg chg="modSp modNotesTx">
        <pc:chgData name="Beelen Lien" userId="320d94e7-c67f-44d2-af6f-fa527c5013b5" providerId="ADAL" clId="{F629D2C5-367A-4FFB-9EF3-EF3D5A128D29}" dt="2021-01-12T09:59:23.120" v="2034" actId="20577"/>
        <pc:sldMkLst>
          <pc:docMk/>
          <pc:sldMk cId="3435054003" sldId="326"/>
        </pc:sldMkLst>
        <pc:spChg chg="mod">
          <ac:chgData name="Beelen Lien" userId="320d94e7-c67f-44d2-af6f-fa527c5013b5" providerId="ADAL" clId="{F629D2C5-367A-4FFB-9EF3-EF3D5A128D29}" dt="2021-01-11T15:14:10.738" v="148" actId="313"/>
          <ac:spMkLst>
            <pc:docMk/>
            <pc:sldMk cId="3435054003" sldId="326"/>
            <ac:spMk id="2" creationId="{1E644187-0516-4960-8C23-A0B811CA8DB3}"/>
          </ac:spMkLst>
        </pc:spChg>
        <pc:spChg chg="mod">
          <ac:chgData name="Beelen Lien" userId="320d94e7-c67f-44d2-af6f-fa527c5013b5" providerId="ADAL" clId="{F629D2C5-367A-4FFB-9EF3-EF3D5A128D29}" dt="2021-01-12T09:58:58.108" v="2031" actId="20577"/>
          <ac:spMkLst>
            <pc:docMk/>
            <pc:sldMk cId="3435054003" sldId="326"/>
            <ac:spMk id="3" creationId="{2E4AB60E-C284-40DF-B478-D8C710C3FD9A}"/>
          </ac:spMkLst>
        </pc:spChg>
      </pc:sldChg>
      <pc:sldChg chg="modSp">
        <pc:chgData name="Beelen Lien" userId="320d94e7-c67f-44d2-af6f-fa527c5013b5" providerId="ADAL" clId="{F629D2C5-367A-4FFB-9EF3-EF3D5A128D29}" dt="2021-01-12T10:03:24.769" v="2037" actId="20577"/>
        <pc:sldMkLst>
          <pc:docMk/>
          <pc:sldMk cId="796994025" sldId="327"/>
        </pc:sldMkLst>
        <pc:spChg chg="mod">
          <ac:chgData name="Beelen Lien" userId="320d94e7-c67f-44d2-af6f-fa527c5013b5" providerId="ADAL" clId="{F629D2C5-367A-4FFB-9EF3-EF3D5A128D29}" dt="2021-01-12T10:03:24.769" v="2037" actId="20577"/>
          <ac:spMkLst>
            <pc:docMk/>
            <pc:sldMk cId="796994025" sldId="327"/>
            <ac:spMk id="3" creationId="{A961B519-D592-4366-B309-96B5E1D5DBD2}"/>
          </ac:spMkLst>
        </pc:spChg>
      </pc:sldChg>
      <pc:sldChg chg="modSp add modNotesTx">
        <pc:chgData name="Beelen Lien" userId="320d94e7-c67f-44d2-af6f-fa527c5013b5" providerId="ADAL" clId="{F629D2C5-367A-4FFB-9EF3-EF3D5A128D29}" dt="2021-01-11T15:27:44.803" v="1513" actId="20577"/>
        <pc:sldMkLst>
          <pc:docMk/>
          <pc:sldMk cId="2642365156" sldId="335"/>
        </pc:sldMkLst>
        <pc:spChg chg="mod">
          <ac:chgData name="Beelen Lien" userId="320d94e7-c67f-44d2-af6f-fa527c5013b5" providerId="ADAL" clId="{F629D2C5-367A-4FFB-9EF3-EF3D5A128D29}" dt="2021-01-11T15:15:25.766" v="179" actId="20577"/>
          <ac:spMkLst>
            <pc:docMk/>
            <pc:sldMk cId="2642365156" sldId="335"/>
            <ac:spMk id="2" creationId="{6FE16E32-82D5-49E0-BAC8-DEA63BD69228}"/>
          </ac:spMkLst>
        </pc:spChg>
        <pc:spChg chg="mod">
          <ac:chgData name="Beelen Lien" userId="320d94e7-c67f-44d2-af6f-fa527c5013b5" providerId="ADAL" clId="{F629D2C5-367A-4FFB-9EF3-EF3D5A128D29}" dt="2021-01-11T15:26:24.921" v="1329" actId="20577"/>
          <ac:spMkLst>
            <pc:docMk/>
            <pc:sldMk cId="2642365156" sldId="335"/>
            <ac:spMk id="3" creationId="{8C9A48C3-7B5F-4ED4-8745-DB640FBA4809}"/>
          </ac:spMkLst>
        </pc:spChg>
      </pc:sldChg>
      <pc:sldChg chg="modSp add">
        <pc:chgData name="Beelen Lien" userId="320d94e7-c67f-44d2-af6f-fa527c5013b5" providerId="ADAL" clId="{F629D2C5-367A-4FFB-9EF3-EF3D5A128D29}" dt="2021-01-12T10:07:48.990" v="2038" actId="20577"/>
        <pc:sldMkLst>
          <pc:docMk/>
          <pc:sldMk cId="529584389" sldId="336"/>
        </pc:sldMkLst>
        <pc:spChg chg="mod">
          <ac:chgData name="Beelen Lien" userId="320d94e7-c67f-44d2-af6f-fa527c5013b5" providerId="ADAL" clId="{F629D2C5-367A-4FFB-9EF3-EF3D5A128D29}" dt="2021-01-11T15:28:03.555" v="1528" actId="20577"/>
          <ac:spMkLst>
            <pc:docMk/>
            <pc:sldMk cId="529584389" sldId="336"/>
            <ac:spMk id="2" creationId="{9357EE89-132E-487F-8C7C-F3011DFDF087}"/>
          </ac:spMkLst>
        </pc:spChg>
        <pc:spChg chg="mod">
          <ac:chgData name="Beelen Lien" userId="320d94e7-c67f-44d2-af6f-fa527c5013b5" providerId="ADAL" clId="{F629D2C5-367A-4FFB-9EF3-EF3D5A128D29}" dt="2021-01-12T10:07:48.990" v="2038" actId="20577"/>
          <ac:spMkLst>
            <pc:docMk/>
            <pc:sldMk cId="529584389" sldId="336"/>
            <ac:spMk id="3" creationId="{E50347EF-88EA-4233-ABE2-10D606EE4CD3}"/>
          </ac:spMkLst>
        </pc:spChg>
      </pc:sldChg>
      <pc:sldChg chg="add">
        <pc:chgData name="Beelen Lien" userId="320d94e7-c67f-44d2-af6f-fa527c5013b5" providerId="ADAL" clId="{F629D2C5-367A-4FFB-9EF3-EF3D5A128D29}" dt="2021-01-11T15:29:21.079" v="1685"/>
        <pc:sldMkLst>
          <pc:docMk/>
          <pc:sldMk cId="2224480089" sldId="337"/>
        </pc:sldMkLst>
      </pc:sldChg>
      <pc:sldChg chg="modSp add">
        <pc:chgData name="Beelen Lien" userId="320d94e7-c67f-44d2-af6f-fa527c5013b5" providerId="ADAL" clId="{F629D2C5-367A-4FFB-9EF3-EF3D5A128D29}" dt="2021-01-12T09:39:50.662" v="1807" actId="20577"/>
        <pc:sldMkLst>
          <pc:docMk/>
          <pc:sldMk cId="1555403940" sldId="338"/>
        </pc:sldMkLst>
        <pc:spChg chg="mod">
          <ac:chgData name="Beelen Lien" userId="320d94e7-c67f-44d2-af6f-fa527c5013b5" providerId="ADAL" clId="{F629D2C5-367A-4FFB-9EF3-EF3D5A128D29}" dt="2021-01-12T09:39:50.662" v="1807" actId="20577"/>
          <ac:spMkLst>
            <pc:docMk/>
            <pc:sldMk cId="1555403940" sldId="338"/>
            <ac:spMk id="2" creationId="{6AEB83D1-8551-485B-8AC4-60B415BE2D9C}"/>
          </ac:spMkLst>
        </pc:spChg>
        <pc:spChg chg="mod">
          <ac:chgData name="Beelen Lien" userId="320d94e7-c67f-44d2-af6f-fa527c5013b5" providerId="ADAL" clId="{F629D2C5-367A-4FFB-9EF3-EF3D5A128D29}" dt="2021-01-12T09:39:15.183" v="1737" actId="20577"/>
          <ac:spMkLst>
            <pc:docMk/>
            <pc:sldMk cId="1555403940" sldId="338"/>
            <ac:spMk id="3" creationId="{0CA55E23-1CFC-46F2-B0F4-27A4E4387D5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7DED6-809E-B44C-AA8A-9EC994064BB7}" type="datetimeFigureOut">
              <a:rPr lang="nl-NL" smtClean="0"/>
              <a:t>12-1-2021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96C32-516E-694C-80B9-E469F4CB0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123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019EA-AC92-455A-A11F-F683C5156120}" type="datetimeFigureOut">
              <a:rPr lang="nl-BE" smtClean="0"/>
              <a:t>12/01/2021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656DE-CB42-4FDC-A807-C10209951F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61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Criminaliteit: drempelverlagend werken tussen burger en politie.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7020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Totaal: 563 leden, exclusief de Gemeenschapswachten die ook als lid werden toegevoegd aan iedere BIN.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9732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Corona indachtig is de operationele werking </a:t>
            </a:r>
            <a:r>
              <a:rPr lang="nl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mbt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het verzenden van berichten indien vereist blijven doorgaan.  Wat betreft het organiseren, opstarten en houden van informatiesessies : dit kon door de coronamaatregelen niet uitgevoerd worden en werd on </a:t>
            </a:r>
            <a:r>
              <a:rPr lang="nl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</a:t>
            </a:r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gezet.   Het recent gepubliceerd artikel in de Nieuwe Maan over buurtinformatienetwerken heeft de interesse wat aangewakkerd en daardoor ontvingen we enkele mails van geïnteresseerden.</a:t>
            </a:r>
            <a:endParaRPr lang="nl-BE" dirty="0"/>
          </a:p>
          <a:p>
            <a:r>
              <a:rPr lang="nl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Iedere mail werd beantwoord, leden werden toegevoegd.  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2280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/>
              <a:t>Watertoren: woonomgeving naast de BIN voor het bedrijventerrein tot aan de grens met Zemst. </a:t>
            </a:r>
          </a:p>
          <a:p>
            <a:pPr marL="628543" lvl="1" indent="-171450">
              <a:buFont typeface="Arial" panose="020B0604020202020204" pitchFamily="34" charset="0"/>
              <a:buChar char="•"/>
            </a:pPr>
            <a:r>
              <a:rPr lang="nl-BE" dirty="0"/>
              <a:t>4 mei infosessie: is door Corona niet kunnen doorgaan, we trachten het drukwerk hiervan te recupereren (nog niet </a:t>
            </a:r>
            <a:r>
              <a:rPr lang="nl-BE" dirty="0" err="1"/>
              <a:t>gebust</a:t>
            </a:r>
            <a:r>
              <a:rPr lang="nl-BE" dirty="0"/>
              <a:t>) en een nieuwe datum te zoeken</a:t>
            </a:r>
          </a:p>
          <a:p>
            <a:pPr marL="628543" lvl="1" indent="-171450">
              <a:buFont typeface="Arial" panose="020B0604020202020204" pitchFamily="34" charset="0"/>
              <a:buChar char="•"/>
            </a:pPr>
            <a:r>
              <a:rPr lang="nl-BE" dirty="0"/>
              <a:t>Beginfase/afgebroken door Corona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dirty="0"/>
              <a:t>Stuivenberg</a:t>
            </a:r>
          </a:p>
          <a:p>
            <a:pPr marL="628543" lvl="1" indent="-171450">
              <a:buFont typeface="Arial" panose="020B0604020202020204" pitchFamily="34" charset="0"/>
              <a:buChar char="•"/>
            </a:pPr>
            <a:r>
              <a:rPr lang="nl-BE" dirty="0"/>
              <a:t>Uitbreiding naar het zuiden toe tot en met de </a:t>
            </a:r>
            <a:r>
              <a:rPr lang="nl-BE" dirty="0" err="1"/>
              <a:t>Hombeeksesteenweg</a:t>
            </a:r>
            <a:endParaRPr lang="nl-BE" dirty="0"/>
          </a:p>
          <a:p>
            <a:pPr marL="628543" lvl="1" indent="-171450">
              <a:buFont typeface="Arial" panose="020B0604020202020204" pitchFamily="34" charset="0"/>
              <a:buChar char="•"/>
            </a:pPr>
            <a:r>
              <a:rPr lang="nl-BE" dirty="0"/>
              <a:t>Infosessie nog plannen (wanneer het kan fysiek of digitaal)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dirty="0" err="1"/>
              <a:t>Papenhof</a:t>
            </a:r>
            <a:endParaRPr lang="nl-BE" dirty="0"/>
          </a:p>
          <a:p>
            <a:pPr marL="628543" lvl="1" indent="-171450">
              <a:buFont typeface="Arial" panose="020B0604020202020204" pitchFamily="34" charset="0"/>
              <a:buChar char="•"/>
            </a:pPr>
            <a:r>
              <a:rPr lang="nl-BE" dirty="0"/>
              <a:t>Infosessie nog te plannen (on </a:t>
            </a:r>
            <a:r>
              <a:rPr lang="nl-BE" dirty="0" err="1"/>
              <a:t>hold</a:t>
            </a:r>
            <a:r>
              <a:rPr lang="nl-BE" dirty="0"/>
              <a:t> door Corona)</a:t>
            </a:r>
          </a:p>
          <a:p>
            <a:pPr marL="628543" lvl="1" indent="-171450">
              <a:buFont typeface="Arial" panose="020B0604020202020204" pitchFamily="34" charset="0"/>
              <a:buChar char="•"/>
            </a:pPr>
            <a:r>
              <a:rPr lang="nl-BE" dirty="0"/>
              <a:t>Optie: digitaal oprichten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dirty="0"/>
              <a:t>Donkerlei</a:t>
            </a:r>
          </a:p>
          <a:p>
            <a:pPr marL="628543" lvl="1" indent="-171450">
              <a:buFont typeface="Arial" panose="020B0604020202020204" pitchFamily="34" charset="0"/>
              <a:buChar char="•"/>
            </a:pPr>
            <a:r>
              <a:rPr lang="nl-BE" dirty="0"/>
              <a:t>Stappenplan oprichten BIN en BEN</a:t>
            </a:r>
          </a:p>
          <a:p>
            <a:pPr marL="628543" lvl="1" indent="-171450">
              <a:buFont typeface="Arial" panose="020B0604020202020204" pitchFamily="34" charset="0"/>
              <a:buChar char="•"/>
            </a:pPr>
            <a:r>
              <a:rPr lang="nl-BE" dirty="0"/>
              <a:t>Wanneer de maatregelen het toelaten wordt er een infosessie gecreëerd </a:t>
            </a:r>
          </a:p>
          <a:p>
            <a:pPr marL="628543" lvl="1" indent="-171450">
              <a:buFont typeface="Arial" panose="020B0604020202020204" pitchFamily="34" charset="0"/>
              <a:buChar char="•"/>
            </a:pPr>
            <a:r>
              <a:rPr lang="nl-BE" dirty="0"/>
              <a:t>Mogelijkheid wordt bekeken om BIN Oud-Oefenplein naar het zuiden uit te breiden en zo één grote BIN te ontwikkelen (digitaal te overwegen)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dirty="0"/>
              <a:t>Muizen</a:t>
            </a:r>
          </a:p>
          <a:p>
            <a:pPr marL="628543" lvl="1" indent="-171450">
              <a:buFont typeface="Arial" panose="020B0604020202020204" pitchFamily="34" charset="0"/>
              <a:buChar char="•"/>
            </a:pPr>
            <a:r>
              <a:rPr lang="nl-BE" dirty="0"/>
              <a:t>Coördinator aangediend, zou een groot draagvlak bestaan</a:t>
            </a:r>
          </a:p>
          <a:p>
            <a:pPr marL="628543" lvl="1" indent="-171450">
              <a:buFont typeface="Arial" panose="020B0604020202020204" pitchFamily="34" charset="0"/>
              <a:buChar char="•"/>
            </a:pPr>
            <a:r>
              <a:rPr lang="nl-BE" dirty="0"/>
              <a:t>Digitaal te overwegen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dirty="0"/>
              <a:t>Walem</a:t>
            </a:r>
          </a:p>
          <a:p>
            <a:pPr marL="628543" lvl="1" indent="-171450">
              <a:buFont typeface="Arial" panose="020B0604020202020204" pitchFamily="34" charset="0"/>
              <a:buChar char="•"/>
            </a:pPr>
            <a:r>
              <a:rPr lang="nl-BE" dirty="0"/>
              <a:t>Buurt Oude baan, </a:t>
            </a:r>
            <a:r>
              <a:rPr lang="nl-BE" dirty="0" err="1"/>
              <a:t>Emaüsdreef</a:t>
            </a:r>
            <a:r>
              <a:rPr lang="nl-BE" dirty="0"/>
              <a:t> en Korte Zandstraat hebben al een Whatsapp groep en een Facebookgroep</a:t>
            </a:r>
          </a:p>
          <a:p>
            <a:pPr marL="628543" lvl="1" indent="-171450">
              <a:buFont typeface="Arial" panose="020B0604020202020204" pitchFamily="34" charset="0"/>
              <a:buChar char="•"/>
            </a:pPr>
            <a:r>
              <a:rPr lang="nl-BE" dirty="0"/>
              <a:t>Vragen of buurt in aanmerking komt </a:t>
            </a:r>
          </a:p>
          <a:p>
            <a:pPr marL="628543" lvl="1" indent="-171450">
              <a:buFont typeface="Arial" panose="020B0604020202020204" pitchFamily="34" charset="0"/>
              <a:buChar char="•"/>
            </a:pPr>
            <a:r>
              <a:rPr lang="nl-BE" dirty="0"/>
              <a:t>Digitaal te overwegen </a:t>
            </a:r>
          </a:p>
          <a:p>
            <a:pPr marL="628543" lvl="1" indent="-171450">
              <a:buFont typeface="Arial" panose="020B0604020202020204" pitchFamily="34" charset="0"/>
              <a:buChar char="•"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964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1_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28365D8B-C489-4BD3-B770-08CDD3A4843C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00519EBB-9663-468D-ABA0-C51056D86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641B5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2CE453F0-AAF6-49FC-B32B-590333481E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5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Meer tekstruimte_2kolomm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741" y="2320007"/>
            <a:ext cx="8564629" cy="3127332"/>
          </a:xfrm>
        </p:spPr>
        <p:txBody>
          <a:bodyPr numCol="2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Tx/>
              <a:buNone/>
              <a:defRPr sz="31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 marL="395103" indent="0">
              <a:lnSpc>
                <a:spcPct val="100000"/>
              </a:lnSpc>
              <a:buClr>
                <a:srgbClr val="29C2DE"/>
              </a:buClr>
              <a:buSzPct val="90000"/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 marL="797262" indent="0">
              <a:lnSpc>
                <a:spcPct val="100000"/>
              </a:lnSpc>
              <a:buClr>
                <a:srgbClr val="29C2DE"/>
              </a:buClr>
              <a:buSzPct val="90000"/>
              <a:buFontTx/>
              <a:buNone/>
              <a:tabLst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 marL="1192365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 marL="1696827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95450A5A-F36F-4CE3-93D7-63A0C81516F1}"/>
              </a:ext>
            </a:extLst>
          </p:cNvPr>
          <p:cNvCxnSpPr>
            <a:cxnSpLocks/>
          </p:cNvCxnSpPr>
          <p:nvPr userDrawn="1"/>
        </p:nvCxnSpPr>
        <p:spPr>
          <a:xfrm>
            <a:off x="286016" y="762000"/>
            <a:ext cx="9538116" cy="0"/>
          </a:xfrm>
          <a:prstGeom prst="line">
            <a:avLst/>
          </a:prstGeom>
          <a:ln w="12700">
            <a:solidFill>
              <a:srgbClr val="641B5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7D01AEC-4257-48B0-936A-E923425B4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8743" y="996112"/>
            <a:ext cx="8564629" cy="1074514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3500" b="1">
                <a:solidFill>
                  <a:srgbClr val="29C2DE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A83FEBA-8931-4AEA-963B-BFEEDE7A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" y="1"/>
            <a:ext cx="9085222" cy="76199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ABC8E37-0BC5-4D7F-8BB6-94B257253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83" y="153127"/>
            <a:ext cx="247102" cy="52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8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_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F879FB7-C572-4674-9825-F366937F9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FE930F-50B3-4C98-B3D1-C6A6CB9E4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851" y="592457"/>
            <a:ext cx="9166478" cy="4239515"/>
          </a:xfrm>
        </p:spPr>
        <p:txBody>
          <a:bodyPr anchor="t">
            <a:noAutofit/>
          </a:bodyPr>
          <a:lstStyle>
            <a:lvl1pPr>
              <a:lnSpc>
                <a:spcPts val="15000"/>
              </a:lnSpc>
              <a:defRPr sz="15000"/>
            </a:lvl1pPr>
          </a:lstStyle>
          <a:p>
            <a:r>
              <a:rPr lang="nl-BE" dirty="0"/>
              <a:t>Vrij in te</a:t>
            </a:r>
            <a:br>
              <a:rPr lang="nl-BE" dirty="0"/>
            </a:br>
            <a:r>
              <a:rPr lang="nl-BE" dirty="0"/>
              <a:t>vullen</a:t>
            </a:r>
          </a:p>
        </p:txBody>
      </p:sp>
    </p:spTree>
    <p:extLst>
      <p:ext uri="{BB962C8B-B14F-4D97-AF65-F5344CB8AC3E}">
        <p14:creationId xmlns:p14="http://schemas.microsoft.com/office/powerpoint/2010/main" val="3652816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6DC5E092-62E6-4F23-8454-BA2951057AD6}"/>
              </a:ext>
            </a:extLst>
          </p:cNvPr>
          <p:cNvSpPr txBox="1">
            <a:spLocks/>
          </p:cNvSpPr>
          <p:nvPr userDrawn="1"/>
        </p:nvSpPr>
        <p:spPr>
          <a:xfrm>
            <a:off x="397851" y="740588"/>
            <a:ext cx="9552234" cy="2027506"/>
          </a:xfrm>
          <a:prstGeom prst="rect">
            <a:avLst/>
          </a:prstGeom>
        </p:spPr>
        <p:txBody>
          <a:bodyPr vert="horz" lIns="101576" tIns="50788" rIns="101576" bIns="50788" rtlCol="0" anchor="ctr" anchorCtr="0">
            <a:noAutofit/>
          </a:bodyPr>
          <a:lstStyle>
            <a:lvl1pPr algn="l" defTabSz="914187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</a:lstStyle>
          <a:p>
            <a:pPr>
              <a:lnSpc>
                <a:spcPts val="10222"/>
              </a:lnSpc>
            </a:pPr>
            <a:r>
              <a:rPr lang="nl-NL" sz="15000" dirty="0">
                <a:solidFill>
                  <a:srgbClr val="641B52"/>
                </a:solidFill>
              </a:rPr>
              <a:t>bedankt</a:t>
            </a:r>
            <a:endParaRPr lang="nl-BE" sz="15000" dirty="0">
              <a:solidFill>
                <a:srgbClr val="641B52"/>
              </a:solidFill>
            </a:endParaRPr>
          </a:p>
        </p:txBody>
      </p:sp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F879FB7-C572-4674-9825-F366937F9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95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17D744-462D-4DFB-9FEF-E755EDE953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27" y="1386958"/>
            <a:ext cx="1367946" cy="29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2_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28365D8B-C489-4BD3-B770-08CDD3A4843C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00519EBB-9663-468D-ABA0-C51056D86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ABF16D0E-FFD7-4196-B71A-E9E0D110BD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  <a:effectLst>
            <a:outerShdw blurRad="381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03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1_Titel en sub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1469AB49-0C9B-4C1C-99C5-6B670A3237C6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641B5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641B52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5" name="Afbeelding 14" descr="Afbeelding met tekening&#10;&#10;Automatisch gegenereerde beschrijving">
            <a:extLst>
              <a:ext uri="{FF2B5EF4-FFF2-40B4-BE49-F238E27FC236}">
                <a16:creationId xmlns:a16="http://schemas.microsoft.com/office/drawing/2014/main" id="{41818BCF-7C3E-4613-A801-72FF70868E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2_Titel en sub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1469AB49-0C9B-4C1C-99C5-6B670A3237C6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FFFFFF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5" name="Afbeelding 14" descr="Afbeelding met tekening&#10;&#10;Automatisch gegenereerde beschrijving">
            <a:extLst>
              <a:ext uri="{FF2B5EF4-FFF2-40B4-BE49-F238E27FC236}">
                <a16:creationId xmlns:a16="http://schemas.microsoft.com/office/drawing/2014/main" id="{41818BCF-7C3E-4613-A801-72FF70868E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  <a:effectLst>
            <a:outerShdw blurRad="381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26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vlak_Titel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F96EADA1-DB7E-405D-A61D-55CCCB3E1B37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8EF80E89-F79D-4E8B-8984-1AD9815F4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8DCB010-9508-4999-B0D5-23A837234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453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vlak_Titel en subtitel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C8675362-D3A0-44B0-82FD-3A37F5AD2517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935AC582-5952-41F5-B92B-567DB2E3B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141DFC9-B072-43F4-9741-6DFF9EC516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88E2ADD-F65B-41E0-B72F-9593F549A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FFFFFF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3642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2C8D5DE-400E-455F-A043-08234EEB5874}"/>
              </a:ext>
            </a:extLst>
          </p:cNvPr>
          <p:cNvSpPr/>
          <p:nvPr userDrawn="1"/>
        </p:nvSpPr>
        <p:spPr>
          <a:xfrm>
            <a:off x="0" y="0"/>
            <a:ext cx="1858617" cy="5715000"/>
          </a:xfrm>
          <a:prstGeom prst="rect">
            <a:avLst/>
          </a:pr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dirty="0"/>
          </a:p>
        </p:txBody>
      </p:sp>
      <p:sp>
        <p:nvSpPr>
          <p:cNvPr id="12" name="Vijfhoek 1">
            <a:extLst>
              <a:ext uri="{FF2B5EF4-FFF2-40B4-BE49-F238E27FC236}">
                <a16:creationId xmlns:a16="http://schemas.microsoft.com/office/drawing/2014/main" id="{C7CD23A2-B51F-4827-8CC9-147DB0F9CEB3}"/>
              </a:ext>
            </a:extLst>
          </p:cNvPr>
          <p:cNvSpPr/>
          <p:nvPr userDrawn="1"/>
        </p:nvSpPr>
        <p:spPr>
          <a:xfrm>
            <a:off x="244389" y="222214"/>
            <a:ext cx="3223291" cy="3222681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6803536-6FCB-4DA3-BD06-01C76D769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534" y="148127"/>
            <a:ext cx="6075667" cy="5382341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9AA45DF-F651-4CC5-A15B-BB7763638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600758"/>
            <a:ext cx="2864338" cy="1857119"/>
          </a:xfrm>
        </p:spPr>
        <p:txBody>
          <a:bodyPr anchor="b" anchorCtr="0">
            <a:noAutofit/>
          </a:bodyPr>
          <a:lstStyle>
            <a:lvl1pPr algn="l">
              <a:lnSpc>
                <a:spcPts val="4000"/>
              </a:lnSpc>
              <a:defRPr sz="4000" b="1" cap="all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446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ondera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9DEFEADA-9D9D-445B-840D-CE773F9020CB}"/>
              </a:ext>
            </a:extLst>
          </p:cNvPr>
          <p:cNvSpPr/>
          <p:nvPr userDrawn="1"/>
        </p:nvSpPr>
        <p:spPr>
          <a:xfrm>
            <a:off x="0" y="0"/>
            <a:ext cx="10160000" cy="685800"/>
          </a:xfrm>
          <a:prstGeom prst="rect">
            <a:avLst/>
          </a:pr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920A34-A6F4-4B4A-B2B9-0902D538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497" y="134489"/>
            <a:ext cx="8422903" cy="551310"/>
          </a:xfrm>
        </p:spPr>
        <p:txBody>
          <a:bodyPr>
            <a:noAutofit/>
          </a:bodyPr>
          <a:lstStyle>
            <a:lvl1pPr>
              <a:lnSpc>
                <a:spcPts val="4000"/>
              </a:lnSpc>
              <a:defRPr sz="400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Vijfhoek 1">
            <a:extLst>
              <a:ext uri="{FF2B5EF4-FFF2-40B4-BE49-F238E27FC236}">
                <a16:creationId xmlns:a16="http://schemas.microsoft.com/office/drawing/2014/main" id="{E336FE68-97F0-4A2D-B396-7573F335E6E1}"/>
              </a:ext>
            </a:extLst>
          </p:cNvPr>
          <p:cNvSpPr/>
          <p:nvPr userDrawn="1"/>
        </p:nvSpPr>
        <p:spPr>
          <a:xfrm>
            <a:off x="160001" y="134489"/>
            <a:ext cx="990492" cy="990304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027" y="1124793"/>
            <a:ext cx="8154977" cy="4405673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37282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Meer tekstruim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919" y="1117023"/>
            <a:ext cx="6137453" cy="4330316"/>
          </a:xfrm>
        </p:spPr>
        <p:txBody>
          <a:bodyPr anchor="t" anchorCtr="0"/>
          <a:lstStyle>
            <a:lvl1pPr marL="301620" indent="-301620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 sz="31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 marL="696723" indent="-301620">
              <a:lnSpc>
                <a:spcPct val="100000"/>
              </a:lnSpc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 marL="1091827" indent="-294565">
              <a:lnSpc>
                <a:spcPct val="100000"/>
              </a:lnSpc>
              <a:buClr>
                <a:srgbClr val="29C2DE"/>
              </a:buClr>
              <a:buSzPct val="90000"/>
              <a:tabLst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 marL="1493985" indent="-301620">
              <a:lnSpc>
                <a:spcPct val="100000"/>
              </a:lnSpc>
              <a:buFont typeface="Arial" panose="020B0604020202020204" pitchFamily="34" charset="0"/>
              <a:buChar char="−"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 marL="1889088" indent="-192260"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95450A5A-F36F-4CE3-93D7-63A0C81516F1}"/>
              </a:ext>
            </a:extLst>
          </p:cNvPr>
          <p:cNvCxnSpPr>
            <a:cxnSpLocks/>
          </p:cNvCxnSpPr>
          <p:nvPr userDrawn="1"/>
        </p:nvCxnSpPr>
        <p:spPr>
          <a:xfrm>
            <a:off x="286016" y="762000"/>
            <a:ext cx="9538116" cy="0"/>
          </a:xfrm>
          <a:prstGeom prst="line">
            <a:avLst/>
          </a:prstGeom>
          <a:ln w="12700">
            <a:solidFill>
              <a:srgbClr val="641B5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7D01AEC-4257-48B0-936A-E923425B4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6019" y="1117022"/>
            <a:ext cx="2862526" cy="4330307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500" b="1">
                <a:solidFill>
                  <a:srgbClr val="29C2DE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A0B30D52-3C6E-4872-AE27-C5F5F43C00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83" y="153127"/>
            <a:ext cx="247102" cy="526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3CBA4E-B847-4748-9F99-72D93B7B4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" y="1"/>
            <a:ext cx="9085222" cy="76199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728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08001" y="228864"/>
            <a:ext cx="9144000" cy="9525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8001" y="1333505"/>
            <a:ext cx="9144000" cy="3771636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8626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  <p:sldLayoutId id="2147483682" r:id="rId3"/>
    <p:sldLayoutId id="2147483690" r:id="rId4"/>
    <p:sldLayoutId id="2147483684" r:id="rId5"/>
    <p:sldLayoutId id="2147483674" r:id="rId6"/>
    <p:sldLayoutId id="2147483676" r:id="rId7"/>
    <p:sldLayoutId id="2147483683" r:id="rId8"/>
    <p:sldLayoutId id="2147483685" r:id="rId9"/>
    <p:sldLayoutId id="2147483687" r:id="rId10"/>
    <p:sldLayoutId id="2147483692" r:id="rId11"/>
    <p:sldLayoutId id="2147483688" r:id="rId12"/>
    <p:sldLayoutId id="2147483689" r:id="rId13"/>
  </p:sldLayoutIdLst>
  <p:hf hdr="0" ftr="0" dt="0"/>
  <p:txStyles>
    <p:titleStyle>
      <a:lvl1pPr algn="l" defTabSz="1015743" rtl="0" eaLnBrk="1" latinLnBrk="0" hangingPunct="1">
        <a:spcBef>
          <a:spcPct val="0"/>
        </a:spcBef>
        <a:buNone/>
        <a:defRPr sz="4500" b="1" kern="1200" cap="all" baseline="0">
          <a:solidFill>
            <a:srgbClr val="641B52"/>
          </a:solidFill>
          <a:latin typeface="Roboto Condensed" panose="02000000000000000000" pitchFamily="2" charset="0"/>
          <a:ea typeface="Roboto Condensed" panose="02000000000000000000" pitchFamily="2" charset="0"/>
          <a:cs typeface="+mj-cs"/>
        </a:defRPr>
      </a:lvl1pPr>
    </p:titleStyle>
    <p:bodyStyle>
      <a:lvl1pPr marL="380902" indent="-380902" algn="l" defTabSz="1015743" rtl="0" eaLnBrk="1" latinLnBrk="0" hangingPunct="1">
        <a:spcBef>
          <a:spcPct val="20000"/>
        </a:spcBef>
        <a:buClr>
          <a:srgbClr val="29C2DE"/>
        </a:buClr>
        <a:buSzPct val="90000"/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1pPr>
      <a:lvl2pPr marL="825290" indent="-317421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2pPr>
      <a:lvl3pPr marL="1269677" indent="-253935" algn="l" defTabSz="1015743" rtl="0" eaLnBrk="1" latinLnBrk="0" hangingPunct="1">
        <a:spcBef>
          <a:spcPct val="20000"/>
        </a:spcBef>
        <a:buClr>
          <a:srgbClr val="29C2DE"/>
        </a:buClr>
        <a:buSzPct val="90000"/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3pPr>
      <a:lvl4pPr marL="1777550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4pPr>
      <a:lvl5pPr marL="228542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5pPr>
      <a:lvl6pPr marL="279329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164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036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6905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8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74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61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48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35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228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10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29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chelen.be/files/uploads/document/nm-91_pdf-def.pdf?lang=n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chelen.be/buurt-informatie-netwerk-bin" TargetMode="External"/><Relationship Id="rId2" Type="http://schemas.openxmlformats.org/officeDocument/2006/relationships/hyperlink" Target="https://www.besafe.be/nl/veiligheidsthemas/buurtinformatienetwerk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E04237D-C73B-4355-B0A6-2DE91D64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Buurt-informatie-netwerken</a:t>
            </a:r>
            <a:br>
              <a:rPr lang="nl-BE" dirty="0"/>
            </a:br>
            <a:r>
              <a:rPr lang="nl-BE" sz="1200" dirty="0"/>
              <a:t>Toelichting raadscommissie jeugd, sport &amp; preventie 12.01.2021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23188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301B8B-9098-44E4-9D3F-855B49374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Bin-</a:t>
            </a:r>
            <a:r>
              <a:rPr lang="nl-BE" dirty="0" err="1"/>
              <a:t>z</a:t>
            </a:r>
            <a:r>
              <a:rPr lang="nl-BE" dirty="0"/>
              <a:t> noord (62)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EBDEDEB-6516-4265-9A14-C5AAAFBAED1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23" y="1125538"/>
            <a:ext cx="6219966" cy="44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49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11FBC8-4D04-4F06-B1F1-175861D51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Bin-</a:t>
            </a:r>
            <a:r>
              <a:rPr lang="nl-BE" dirty="0" err="1"/>
              <a:t>z</a:t>
            </a:r>
            <a:r>
              <a:rPr lang="nl-BE" dirty="0"/>
              <a:t> zuid (21)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3490D42-4E25-4ABD-818F-2C37A449F35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40" y="879878"/>
            <a:ext cx="5843761" cy="449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82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E644187-0516-4960-8C23-A0B811CA8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l-BE" dirty="0">
              <a:hlinkClick r:id="rId3"/>
            </a:endParaRPr>
          </a:p>
          <a:p>
            <a:r>
              <a:rPr lang="nl-BE" dirty="0">
                <a:hlinkClick r:id="rId3"/>
              </a:rPr>
              <a:t>https://www.mechelen.be/files/uploads/document/nm-91_pdf-def.pdf?lang=nl</a:t>
            </a:r>
            <a:r>
              <a:rPr lang="nl-BE" dirty="0"/>
              <a:t> (artikel Nieuwe Maan)</a:t>
            </a:r>
          </a:p>
          <a:p>
            <a:r>
              <a:rPr lang="nl-BE" dirty="0"/>
              <a:t>Continuering ‘koude’ en ‘warme’ berichten</a:t>
            </a:r>
          </a:p>
          <a:p>
            <a:r>
              <a:rPr lang="nl-BE" dirty="0"/>
              <a:t>Organiseren, opstarten &amp; houden van infosessies ‘on </a:t>
            </a:r>
            <a:r>
              <a:rPr lang="nl-BE" dirty="0" err="1"/>
              <a:t>hold</a:t>
            </a:r>
            <a:r>
              <a:rPr lang="nl-BE" dirty="0"/>
              <a:t>’</a:t>
            </a:r>
          </a:p>
          <a:p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E4AB60E-C284-40DF-B478-D8C710C3F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3. Impact covid-19</a:t>
            </a:r>
          </a:p>
        </p:txBody>
      </p:sp>
    </p:spTree>
    <p:extLst>
      <p:ext uri="{BB962C8B-B14F-4D97-AF65-F5344CB8AC3E}">
        <p14:creationId xmlns:p14="http://schemas.microsoft.com/office/powerpoint/2010/main" val="3435054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3D814F3-A52E-4625-AD52-8FE0FA118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961B519-D592-4366-B309-96B5E1D5D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4. Toekomstmuziek</a:t>
            </a:r>
          </a:p>
        </p:txBody>
      </p:sp>
    </p:spTree>
    <p:extLst>
      <p:ext uri="{BB962C8B-B14F-4D97-AF65-F5344CB8AC3E}">
        <p14:creationId xmlns:p14="http://schemas.microsoft.com/office/powerpoint/2010/main" val="796994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E16E32-82D5-49E0-BAC8-DEA63BD69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Bin’s</a:t>
            </a:r>
            <a:r>
              <a:rPr lang="nl-BE" dirty="0"/>
              <a:t> in de pijplijn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9A48C3-7B5F-4ED4-8745-DB640FBA4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dirty="0"/>
              <a:t>Geïnteresseerden kregen alvast een mail met alle nodige info en links </a:t>
            </a:r>
          </a:p>
          <a:p>
            <a:r>
              <a:rPr lang="nl-BE" dirty="0"/>
              <a:t>Opstart BIN Watertoren Mechelen-Zuid</a:t>
            </a:r>
          </a:p>
          <a:p>
            <a:r>
              <a:rPr lang="nl-BE" dirty="0"/>
              <a:t>Uitbreiding BIN Stuivenberg</a:t>
            </a:r>
          </a:p>
          <a:p>
            <a:r>
              <a:rPr lang="nl-BE" dirty="0"/>
              <a:t>Opstart BIN </a:t>
            </a:r>
            <a:r>
              <a:rPr lang="nl-BE" dirty="0" err="1"/>
              <a:t>Papenhof</a:t>
            </a:r>
            <a:r>
              <a:rPr lang="nl-BE" dirty="0"/>
              <a:t> </a:t>
            </a:r>
          </a:p>
          <a:p>
            <a:r>
              <a:rPr lang="nl-BE" dirty="0"/>
              <a:t>Opstart BIN Donkerlei of uitbreiding BIN Oud-Oefenplein</a:t>
            </a:r>
          </a:p>
          <a:p>
            <a:r>
              <a:rPr lang="nl-BE" dirty="0"/>
              <a:t>Opstart BIN Muizen</a:t>
            </a:r>
          </a:p>
          <a:p>
            <a:r>
              <a:rPr lang="nl-BE" dirty="0"/>
              <a:t>Opstart BIN Walem</a:t>
            </a:r>
          </a:p>
        </p:txBody>
      </p:sp>
    </p:spTree>
    <p:extLst>
      <p:ext uri="{BB962C8B-B14F-4D97-AF65-F5344CB8AC3E}">
        <p14:creationId xmlns:p14="http://schemas.microsoft.com/office/powerpoint/2010/main" val="2642365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57EE89-132E-487F-8C7C-F3011DFDF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Digitalisering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0347EF-88EA-4233-ABE2-10D606EE4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Verdere uitwerking in 2021 samen met PZ </a:t>
            </a:r>
            <a:r>
              <a:rPr lang="nl-BE" dirty="0" err="1"/>
              <a:t>MeWi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9584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CE29472-FF1C-4C14-8C99-9C15A53EF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hlinkClick r:id="rId2"/>
              </a:rPr>
              <a:t>https://www.besafe.be/nl/veiligheidsthemas/buurtinformatienetwerk</a:t>
            </a:r>
            <a:r>
              <a:rPr lang="nl-BE" dirty="0"/>
              <a:t> </a:t>
            </a:r>
          </a:p>
          <a:p>
            <a:r>
              <a:rPr lang="nl-BE" dirty="0">
                <a:hlinkClick r:id="rId3"/>
              </a:rPr>
              <a:t>https://www.mechelen.be/buurt-informatie-netwerk-bin</a:t>
            </a:r>
            <a:r>
              <a:rPr lang="nl-BE" dirty="0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742ED56-929B-4947-AB5A-6FDC59297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Meer info?</a:t>
            </a:r>
          </a:p>
        </p:txBody>
      </p:sp>
    </p:spTree>
    <p:extLst>
      <p:ext uri="{BB962C8B-B14F-4D97-AF65-F5344CB8AC3E}">
        <p14:creationId xmlns:p14="http://schemas.microsoft.com/office/powerpoint/2010/main" val="673351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480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98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AEB83D1-8551-485B-8AC4-60B415BE2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Wat is een BIN?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Stand van zaken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Impact Covid-19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Toekomstmuziek</a:t>
            </a:r>
          </a:p>
          <a:p>
            <a:pPr marL="514350" indent="-514350">
              <a:buFont typeface="+mj-lt"/>
              <a:buAutoNum type="arabicPeriod"/>
            </a:pPr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CA55E23-1CFC-46F2-B0F4-27A4E4387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1555403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AC7D8C9-F83B-4515-8C99-017E2BAC8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79" y="1131900"/>
            <a:ext cx="3409252" cy="3366637"/>
          </a:xfr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6860D4-9B6C-4C8D-A673-D7795DE0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1600758"/>
            <a:ext cx="2864338" cy="1857119"/>
          </a:xfrm>
        </p:spPr>
        <p:txBody>
          <a:bodyPr anchor="b">
            <a:normAutofit/>
          </a:bodyPr>
          <a:lstStyle/>
          <a:p>
            <a:r>
              <a:rPr lang="nl-BE" dirty="0"/>
              <a:t>1. Wat is een Bin?</a:t>
            </a:r>
          </a:p>
        </p:txBody>
      </p:sp>
    </p:spTree>
    <p:extLst>
      <p:ext uri="{BB962C8B-B14F-4D97-AF65-F5344CB8AC3E}">
        <p14:creationId xmlns:p14="http://schemas.microsoft.com/office/powerpoint/2010/main" val="1853331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is een BIN?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891" y="914400"/>
            <a:ext cx="7049957" cy="4189445"/>
          </a:xfrm>
        </p:spPr>
        <p:txBody>
          <a:bodyPr>
            <a:normAutofit fontScale="47500" lnSpcReduction="20000"/>
          </a:bodyPr>
          <a:lstStyle/>
          <a:p>
            <a:r>
              <a:rPr lang="nl-BE" dirty="0"/>
              <a:t>BIN = buurtinformatienetwerk</a:t>
            </a:r>
          </a:p>
          <a:p>
            <a:r>
              <a:rPr lang="nl-BE" dirty="0"/>
              <a:t>Samenwerking tussen lokale politie (gemandateerde politiebeambte) en inwoners van een bepaalde buurt gebaseerd op informatie-uitwisseling</a:t>
            </a:r>
          </a:p>
          <a:p>
            <a:r>
              <a:rPr lang="nl-BE" dirty="0"/>
              <a:t>Afgebakend gebied</a:t>
            </a:r>
          </a:p>
          <a:p>
            <a:r>
              <a:rPr lang="nl-BE" dirty="0"/>
              <a:t>GEEN burgerwacht</a:t>
            </a:r>
          </a:p>
          <a:p>
            <a:r>
              <a:rPr lang="nl-BE" dirty="0"/>
              <a:t>Ondersteuning door dienst Preventie</a:t>
            </a:r>
          </a:p>
          <a:p>
            <a:r>
              <a:rPr lang="nl-BE" dirty="0"/>
              <a:t>Doel: </a:t>
            </a:r>
          </a:p>
          <a:p>
            <a:pPr lvl="1"/>
            <a:r>
              <a:rPr lang="nl-BE" dirty="0"/>
              <a:t>Verhogen veiligheidsgevoel</a:t>
            </a:r>
          </a:p>
          <a:p>
            <a:pPr lvl="1"/>
            <a:r>
              <a:rPr lang="nl-BE" dirty="0"/>
              <a:t>Versterken sociale cohesie</a:t>
            </a:r>
          </a:p>
          <a:p>
            <a:pPr lvl="1"/>
            <a:r>
              <a:rPr lang="nl-BE" dirty="0"/>
              <a:t>Verminderen criminaliteit</a:t>
            </a:r>
          </a:p>
          <a:p>
            <a:pPr lvl="1"/>
            <a:r>
              <a:rPr lang="nl-BE" dirty="0"/>
              <a:t>Verspreiden belang preventie </a:t>
            </a:r>
          </a:p>
          <a:p>
            <a:pPr lvl="1"/>
            <a:r>
              <a:rPr lang="nl-BE" dirty="0"/>
              <a:t>Meer </a:t>
            </a:r>
            <a:r>
              <a:rPr lang="nl-BE" dirty="0" err="1"/>
              <a:t>leefkwaliteit</a:t>
            </a:r>
            <a:r>
              <a:rPr lang="nl-BE" dirty="0"/>
              <a:t> voor de buurt </a:t>
            </a:r>
          </a:p>
          <a:p>
            <a:pPr lvl="1"/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31980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11ABFC4-A35D-4337-B0BC-3D4C18584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6 </a:t>
            </a:r>
            <a:r>
              <a:rPr lang="nl-BE" dirty="0" err="1"/>
              <a:t>BIN’s</a:t>
            </a:r>
            <a:r>
              <a:rPr lang="nl-BE" dirty="0"/>
              <a:t> in Mechelen</a:t>
            </a:r>
          </a:p>
          <a:p>
            <a:r>
              <a:rPr lang="nl-BE" dirty="0"/>
              <a:t>Woonomgevingen </a:t>
            </a:r>
          </a:p>
          <a:p>
            <a:r>
              <a:rPr lang="nl-BE" dirty="0"/>
              <a:t>Bedrijven/handelaars </a:t>
            </a:r>
          </a:p>
          <a:p>
            <a:r>
              <a:rPr lang="nl-BE" dirty="0"/>
              <a:t>Totaal: 563 leden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5B7EB82-921C-44F3-90F2-AE663A26A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2. Stand van zaken</a:t>
            </a:r>
          </a:p>
        </p:txBody>
      </p:sp>
    </p:spTree>
    <p:extLst>
      <p:ext uri="{BB962C8B-B14F-4D97-AF65-F5344CB8AC3E}">
        <p14:creationId xmlns:p14="http://schemas.microsoft.com/office/powerpoint/2010/main" val="2436071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7D23ED-C302-478B-B0FC-790F63A4E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497" y="134489"/>
            <a:ext cx="8422903" cy="551310"/>
          </a:xfrm>
        </p:spPr>
        <p:txBody>
          <a:bodyPr anchor="ctr">
            <a:noAutofit/>
          </a:bodyPr>
          <a:lstStyle/>
          <a:p>
            <a:r>
              <a:rPr lang="nl-BE" dirty="0"/>
              <a:t>BIN Battel (45)</a:t>
            </a:r>
          </a:p>
        </p:txBody>
      </p:sp>
      <p:pic>
        <p:nvPicPr>
          <p:cNvPr id="4" name="Tijdelijke aanduiding voor inhoud 3" descr="Afbeelding met kaart&#10;&#10;Automatisch gegenereerde beschrijving">
            <a:extLst>
              <a:ext uri="{FF2B5EF4-FFF2-40B4-BE49-F238E27FC236}">
                <a16:creationId xmlns:a16="http://schemas.microsoft.com/office/drawing/2014/main" id="{01C4A6ED-309A-4A33-993F-6D471749B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9419" y="1124793"/>
            <a:ext cx="4950193" cy="44056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9621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B6F138-F7C1-456A-B469-3E25F743C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BIN oud-oefenplein (35)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B87F824-063E-453F-A93E-5D06324C992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476" y="934470"/>
            <a:ext cx="5550693" cy="44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14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36EFEA-8684-45A4-99E7-C15DDB740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BIN Stuivenberg (168)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170F08A-4238-4C8B-B7FF-34C4BC69305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534" y="893526"/>
            <a:ext cx="5617283" cy="4405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155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66BC31-0CC4-4C15-A151-CBB605C5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BIN-</a:t>
            </a:r>
            <a:r>
              <a:rPr lang="nl-BE" dirty="0" err="1"/>
              <a:t>z</a:t>
            </a:r>
            <a:r>
              <a:rPr lang="nl-BE" dirty="0"/>
              <a:t> </a:t>
            </a:r>
            <a:r>
              <a:rPr lang="nl-BE" dirty="0" err="1"/>
              <a:t>mechelen</a:t>
            </a:r>
            <a:r>
              <a:rPr lang="nl-BE" dirty="0"/>
              <a:t> (329)</a:t>
            </a:r>
          </a:p>
        </p:txBody>
      </p:sp>
      <p:pic>
        <p:nvPicPr>
          <p:cNvPr id="5" name="Tijdelijke aanduiding voor inhoud 4" descr="Afbeelding met kaart&#10;&#10;Automatisch gegenereerde beschrijving">
            <a:extLst>
              <a:ext uri="{FF2B5EF4-FFF2-40B4-BE49-F238E27FC236}">
                <a16:creationId xmlns:a16="http://schemas.microsoft.com/office/drawing/2014/main" id="{92AF46B9-AA88-498D-847F-5D8DB81F1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95" y="1125538"/>
            <a:ext cx="4089622" cy="4405312"/>
          </a:xfrm>
        </p:spPr>
      </p:pic>
    </p:spTree>
    <p:extLst>
      <p:ext uri="{BB962C8B-B14F-4D97-AF65-F5344CB8AC3E}">
        <p14:creationId xmlns:p14="http://schemas.microsoft.com/office/powerpoint/2010/main" val="41170574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3C3C3C"/>
      </a:dk1>
      <a:lt1>
        <a:sysClr val="window" lastClr="FFFFFF"/>
      </a:lt1>
      <a:dk2>
        <a:srgbClr val="3C3C3C"/>
      </a:dk2>
      <a:lt2>
        <a:srgbClr val="F2F2F2"/>
      </a:lt2>
      <a:accent1>
        <a:srgbClr val="29C2DE"/>
      </a:accent1>
      <a:accent2>
        <a:srgbClr val="641B52"/>
      </a:accent2>
      <a:accent3>
        <a:srgbClr val="63D4E7"/>
      </a:accent3>
      <a:accent4>
        <a:srgbClr val="A42C87"/>
      </a:accent4>
      <a:accent5>
        <a:srgbClr val="B6EBF4"/>
      </a:accent5>
      <a:accent6>
        <a:srgbClr val="E18FCD"/>
      </a:accent6>
      <a:hlink>
        <a:srgbClr val="29C2DE"/>
      </a:hlink>
      <a:folHlink>
        <a:srgbClr val="641B52"/>
      </a:folHlink>
    </a:clrScheme>
    <a:fontScheme name="Aangepast 1">
      <a:majorFont>
        <a:latin typeface="Proxima Nova Rg"/>
        <a:ea typeface=""/>
        <a:cs typeface=""/>
      </a:majorFont>
      <a:minorFont>
        <a:latin typeface="Proxima Nova Rg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chelen_Blauw_TitelsBoven.pptx" id="{5CB059CF-85FF-45F6-8739-C98D84AA6387}" vid="{A17760E9-F0B1-422B-817F-DB4B7B0A4E93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511927EDD3614A86F47CDC48E49FC2" ma:contentTypeVersion="13" ma:contentTypeDescription="Een nieuw document maken." ma:contentTypeScope="" ma:versionID="48852b1c4ff811dd0187ce38f1d82738">
  <xsd:schema xmlns:xsd="http://www.w3.org/2001/XMLSchema" xmlns:xs="http://www.w3.org/2001/XMLSchema" xmlns:p="http://schemas.microsoft.com/office/2006/metadata/properties" xmlns:ns3="4d51f024-a560-4ce9-9a89-77565a73c7f6" xmlns:ns4="eb561637-4046-401f-92bf-0254ae38944f" targetNamespace="http://schemas.microsoft.com/office/2006/metadata/properties" ma:root="true" ma:fieldsID="329e36d487cb0841781db7516ca75abb" ns3:_="" ns4:_="">
    <xsd:import namespace="4d51f024-a560-4ce9-9a89-77565a73c7f6"/>
    <xsd:import namespace="eb561637-4046-401f-92bf-0254ae38944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51f024-a560-4ce9-9a89-77565a73c7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561637-4046-401f-92bf-0254ae38944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30782A-4D61-47A2-BF95-47F86576B80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5F2139E-AE14-457C-85B5-DF8E8EFC89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022A51-F55B-4D4D-B8BD-2E659649BD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51f024-a560-4ce9-9a89-77565a73c7f6"/>
    <ds:schemaRef ds:uri="eb561637-4046-401f-92bf-0254ae3894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523</Words>
  <Application>Microsoft Office PowerPoint</Application>
  <PresentationFormat>Aangepast</PresentationFormat>
  <Paragraphs>77</Paragraphs>
  <Slides>18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Proxima Nova Rg</vt:lpstr>
      <vt:lpstr>Roboto Condensed</vt:lpstr>
      <vt:lpstr>Kantoorthema</vt:lpstr>
      <vt:lpstr>Buurt-informatie-netwerken Toelichting raadscommissie jeugd, sport &amp; preventie 12.01.2021</vt:lpstr>
      <vt:lpstr>Inhoud</vt:lpstr>
      <vt:lpstr>1. Wat is een Bin?</vt:lpstr>
      <vt:lpstr>Wat is een BIN?</vt:lpstr>
      <vt:lpstr>2. Stand van zaken</vt:lpstr>
      <vt:lpstr>BIN Battel (45)</vt:lpstr>
      <vt:lpstr>BIN oud-oefenplein (35)</vt:lpstr>
      <vt:lpstr>BIN Stuivenberg (168)</vt:lpstr>
      <vt:lpstr>BIN-z mechelen (329)</vt:lpstr>
      <vt:lpstr>Bin-z noord (62)</vt:lpstr>
      <vt:lpstr>Bin-z zuid (21)</vt:lpstr>
      <vt:lpstr>3. Impact covid-19</vt:lpstr>
      <vt:lpstr>4. Toekomstmuziek</vt:lpstr>
      <vt:lpstr>Bin’s in de pijplijn </vt:lpstr>
      <vt:lpstr>Digitalisering</vt:lpstr>
      <vt:lpstr>Meer info?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Buurt-informatie-netwerken Toelichting raadscommissie jeugd, sport &amp; preventie 12.01.2021</dc:title>
  <dc:creator>Beelen Lien</dc:creator>
  <cp:lastModifiedBy>Beelen Lien</cp:lastModifiedBy>
  <cp:revision>2</cp:revision>
  <dcterms:created xsi:type="dcterms:W3CDTF">2021-01-08T08:47:20Z</dcterms:created>
  <dcterms:modified xsi:type="dcterms:W3CDTF">2021-01-12T10:07:59Z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0x0101003C511927EDD3614A86F47CDC48E49FC2</vt:lpwstr>
  </property>
</Properties>
</file>