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320" r:id="rId5"/>
    <p:sldId id="448" r:id="rId6"/>
    <p:sldId id="449" r:id="rId7"/>
    <p:sldId id="427" r:id="rId8"/>
    <p:sldId id="450" r:id="rId9"/>
    <p:sldId id="451" r:id="rId10"/>
    <p:sldId id="464" r:id="rId11"/>
    <p:sldId id="452" r:id="rId12"/>
    <p:sldId id="455" r:id="rId13"/>
    <p:sldId id="457" r:id="rId14"/>
    <p:sldId id="463" r:id="rId15"/>
    <p:sldId id="465" r:id="rId16"/>
    <p:sldId id="445" r:id="rId17"/>
    <p:sldId id="459" r:id="rId18"/>
    <p:sldId id="461" r:id="rId19"/>
    <p:sldId id="323" r:id="rId20"/>
  </p:sldIdLst>
  <p:sldSz cx="10160000" cy="5715000"/>
  <p:notesSz cx="6797675" cy="9928225"/>
  <p:defaultTextStyle>
    <a:defPPr>
      <a:defRPr lang="nl-BE"/>
    </a:defPPr>
    <a:lvl1pPr marL="0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74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54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48" algn="l" defTabSz="91418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64" userDrawn="1">
          <p15:clr>
            <a:srgbClr val="A4A3A4"/>
          </p15:clr>
        </p15:guide>
        <p15:guide id="2" pos="42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C2DE"/>
    <a:srgbClr val="FFFFFF"/>
    <a:srgbClr val="641B52"/>
    <a:srgbClr val="E9F0E8"/>
    <a:srgbClr val="84BF41"/>
    <a:srgbClr val="E8E7E7"/>
    <a:srgbClr val="005A84"/>
    <a:srgbClr val="34848F"/>
    <a:srgbClr val="D1DFCE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8877" autoAdjust="0"/>
  </p:normalViewPr>
  <p:slideViewPr>
    <p:cSldViewPr snapToGrid="0">
      <p:cViewPr varScale="1">
        <p:scale>
          <a:sx n="133" d="100"/>
          <a:sy n="133" d="100"/>
        </p:scale>
        <p:origin x="342" y="126"/>
      </p:cViewPr>
      <p:guideLst>
        <p:guide orient="horz" pos="1664"/>
        <p:guide pos="4243"/>
      </p:guideLst>
    </p:cSldViewPr>
  </p:slideViewPr>
  <p:outlineViewPr>
    <p:cViewPr>
      <p:scale>
        <a:sx n="33" d="100"/>
        <a:sy n="33" d="100"/>
      </p:scale>
      <p:origin x="0" y="-306"/>
    </p:cViewPr>
  </p:outlin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100" d="100"/>
        <a:sy n="100" d="100"/>
      </p:scale>
      <p:origin x="0" y="-792"/>
    </p:cViewPr>
  </p:sorterViewPr>
  <p:notesViewPr>
    <p:cSldViewPr snapToGrid="0">
      <p:cViewPr varScale="1">
        <p:scale>
          <a:sx n="77" d="100"/>
          <a:sy n="77" d="100"/>
        </p:scale>
        <p:origin x="400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7DED6-809E-B44C-AA8A-9EC994064BB7}" type="datetimeFigureOut">
              <a:rPr lang="nl-NL" smtClean="0"/>
              <a:t>17-5-2024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96C32-516E-694C-80B9-E469F4CB02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123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019EA-AC92-455A-A11F-F683C5156120}" type="datetimeFigureOut">
              <a:rPr lang="nl-BE" smtClean="0"/>
              <a:t>17/05/2024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656DE-CB42-4FDC-A807-C10209951F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616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3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87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79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74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66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0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54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48" algn="l" defTabSz="91418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33350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- Activiteiten site Slachthuis trekken weg in 2025</a:t>
            </a:r>
          </a:p>
          <a:p>
            <a:r>
              <a:rPr lang="nl-BE" dirty="0"/>
              <a:t>- Percelen aan de Oude </a:t>
            </a:r>
            <a:r>
              <a:rPr lang="nl-BE" dirty="0" err="1"/>
              <a:t>Antwerpsebaan</a:t>
            </a:r>
            <a:r>
              <a:rPr lang="nl-BE" dirty="0"/>
              <a:t> worden mee betrokken</a:t>
            </a:r>
          </a:p>
          <a:p>
            <a:r>
              <a:rPr lang="nl-BE" dirty="0"/>
              <a:t>- Er zullen wel aanpassingen aan het ontwerp gebeuren gezien vorig ontwerp heel sterk rekening hield met het blijven van het slachthuis in tussentijd en de percelen aan de Oude </a:t>
            </a:r>
            <a:r>
              <a:rPr lang="nl-BE" dirty="0" err="1"/>
              <a:t>Antwerpsebaan</a:t>
            </a:r>
            <a:r>
              <a:rPr lang="nl-BE" dirty="0"/>
              <a:t> nog niet meenam.</a:t>
            </a:r>
          </a:p>
          <a:p>
            <a:r>
              <a:rPr lang="nl-BE" dirty="0"/>
              <a:t>- Zoals ook al elders al aan de Vrouwvliet werken gebeuren om de oevers natuurvriendelijker te maken, willen we hier ook zoeken om de Vrouwvliet meer ruimte te geven.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8784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- Fase startnota van het RUP zal moeten hernomen worden</a:t>
            </a:r>
          </a:p>
          <a:p>
            <a:r>
              <a:rPr lang="nl-BE" dirty="0"/>
              <a:t>- De compensatie zullen we zoeken op het bestaand bedrijventerrein Mechelen-Noord I en II.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2319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nl-BE" sz="1200" dirty="0"/>
              <a:t>INDICATIEVE timing RUP voor site Slachthuis:</a:t>
            </a:r>
          </a:p>
          <a:p>
            <a:pPr lvl="1"/>
            <a:r>
              <a:rPr lang="nl-BE" sz="1200" dirty="0"/>
              <a:t>Sept-okt 2024	Startvergadering			</a:t>
            </a:r>
          </a:p>
          <a:p>
            <a:pPr lvl="1"/>
            <a:r>
              <a:rPr lang="nl-BE" sz="1200" dirty="0"/>
              <a:t>2</a:t>
            </a:r>
            <a:r>
              <a:rPr lang="nl-BE" sz="1200" baseline="30000" dirty="0"/>
              <a:t>de</a:t>
            </a:r>
            <a:r>
              <a:rPr lang="nl-BE" sz="1200" dirty="0"/>
              <a:t> helft 2024	Voorbereidend onderzoek</a:t>
            </a:r>
          </a:p>
          <a:p>
            <a:pPr marL="507869" lvl="1" indent="0">
              <a:buNone/>
            </a:pPr>
            <a:r>
              <a:rPr lang="nl-BE" sz="1200" dirty="0"/>
              <a:t>		Herneming start- en procesnota</a:t>
            </a:r>
          </a:p>
          <a:p>
            <a:pPr lvl="1"/>
            <a:r>
              <a:rPr lang="nl-BE" sz="1200" dirty="0"/>
              <a:t>Begin 2025	Publieke raadpleging start- en procesnota</a:t>
            </a:r>
          </a:p>
          <a:p>
            <a:pPr lvl="1"/>
            <a:r>
              <a:rPr lang="nl-BE" sz="1200" dirty="0"/>
              <a:t>Mei 2025	Voorontwerp RUP</a:t>
            </a:r>
          </a:p>
          <a:p>
            <a:pPr lvl="1"/>
            <a:r>
              <a:rPr lang="nl-BE" sz="1200" dirty="0"/>
              <a:t>Oktober 2025 	Voorlopige vaststelling ontwerp RUP</a:t>
            </a:r>
          </a:p>
          <a:p>
            <a:pPr lvl="1"/>
            <a:r>
              <a:rPr lang="nl-BE" sz="1200" dirty="0"/>
              <a:t>Einde 2025	Openbaar onderzoek</a:t>
            </a:r>
          </a:p>
          <a:p>
            <a:pPr lvl="1"/>
            <a:r>
              <a:rPr lang="nl-BE" sz="1200" b="1" dirty="0"/>
              <a:t>Begin 2027</a:t>
            </a:r>
            <a:r>
              <a:rPr lang="nl-BE" sz="1200" dirty="0"/>
              <a:t>	Goedgekeurd RUP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9131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Vraag of deze slide er wel zo expliciet in moet, staat hier wat raar, kan ook mondeling worden meegegeven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5264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0673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8615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5623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200" b="0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- Een ruimtelijk uitvoeringsplan, of kortweg RUP, is een plan waarmee de overheid in een bepaald gebied de bodembestemming vastlegt. </a:t>
            </a:r>
          </a:p>
          <a:p>
            <a:r>
              <a:rPr lang="nl-BE" sz="1200" b="0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- Bij de adviesvraag einde 2022 kwamen negatieve adviezen vanuit Vlaanderen en de Provincie. Deze hebben belangrijke impact op het deel Mechelen-Noord III.</a:t>
            </a:r>
          </a:p>
          <a:p>
            <a:r>
              <a:rPr lang="nl-BE" sz="1200" b="0" i="0" u="none" strike="noStrike" baseline="0" dirty="0">
                <a:solidFill>
                  <a:srgbClr val="000000"/>
                </a:solidFill>
                <a:latin typeface="Corbel" panose="020B0503020204020204" pitchFamily="34" charset="0"/>
              </a:rPr>
              <a:t>Na gesprekken blijkt dat zowel Vlaanderen en Provincie deze adviezen niet wilden bijstellen, dus hiermee moest rekening worden gehouden.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1453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In de startnota van het RUP werden de uitgangspunten van het masterplan hernomen.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2217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In de startnota van het RUP werden de uitgangspunten van het masterplan hernomen.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4503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Bestemming gemengd regionaal bedrijventerrein: ruimte voor de grotere bedrijven houden zoals er vandaag ook zijn op Mechelen-Noord I en II, niet de kleinere </a:t>
            </a:r>
            <a:r>
              <a:rPr lang="nl-BE" dirty="0" err="1"/>
              <a:t>KMO’s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44681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- Verwijzen naar gesprekken met eigenaars van de zonevreemde woningen</a:t>
            </a:r>
          </a:p>
          <a:p>
            <a:r>
              <a:rPr lang="nl-BE" dirty="0"/>
              <a:t>- Het ontwerp voor de ontwikkeling zal moeten hertekend worden naar regionale bedrijvigheid.</a:t>
            </a:r>
          </a:p>
          <a:p>
            <a:r>
              <a:rPr lang="nl-BE" dirty="0"/>
              <a:t>- De grote lijnen blijven dezelfde: ontsluiting vrachtverkeer via </a:t>
            </a:r>
            <a:r>
              <a:rPr lang="nl-BE" dirty="0" err="1"/>
              <a:t>Malinas</a:t>
            </a:r>
            <a:r>
              <a:rPr lang="nl-BE" dirty="0"/>
              <a:t>, behoud zuidelijk deel voor groen, </a:t>
            </a:r>
            <a:r>
              <a:rPr lang="nl-BE" dirty="0" err="1"/>
              <a:t>herlokalisatie</a:t>
            </a:r>
            <a:r>
              <a:rPr lang="nl-BE" dirty="0"/>
              <a:t> van de Dierenbescherming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4472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Te bekijken of we dit zo expliciet willen brengen al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56DE-CB42-4FDC-A807-C10209951F5A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9167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1_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jfhoek 1">
            <a:extLst>
              <a:ext uri="{FF2B5EF4-FFF2-40B4-BE49-F238E27FC236}">
                <a16:creationId xmlns:a16="http://schemas.microsoft.com/office/drawing/2014/main" id="{28365D8B-C489-4BD3-B770-08CDD3A4843C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Titel 5">
            <a:extLst>
              <a:ext uri="{FF2B5EF4-FFF2-40B4-BE49-F238E27FC236}">
                <a16:creationId xmlns:a16="http://schemas.microsoft.com/office/drawing/2014/main" id="{00519EBB-9663-468D-ABA0-C51056D86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779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29C2DE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2CE453F0-AAF6-49FC-B32B-590333481E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5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Meer tekstruimte_2kolomme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7C58D07-AB51-4061-B806-71AB025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741" y="2320007"/>
            <a:ext cx="8564629" cy="3127332"/>
          </a:xfrm>
        </p:spPr>
        <p:txBody>
          <a:bodyPr numCol="2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1520"/>
              </a:spcBef>
              <a:buClr>
                <a:srgbClr val="29C2DE"/>
              </a:buClr>
              <a:buSzPct val="90000"/>
              <a:buFontTx/>
              <a:buNone/>
              <a:defRPr sz="31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 marL="395103" indent="0">
              <a:lnSpc>
                <a:spcPct val="100000"/>
              </a:lnSpc>
              <a:buClr>
                <a:srgbClr val="29C2DE"/>
              </a:buClr>
              <a:buSzPct val="90000"/>
              <a:buFontTx/>
              <a:buNone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 marL="797262" indent="0">
              <a:lnSpc>
                <a:spcPct val="100000"/>
              </a:lnSpc>
              <a:buClr>
                <a:srgbClr val="29C2DE"/>
              </a:buClr>
              <a:buSzPct val="90000"/>
              <a:buFontTx/>
              <a:buNone/>
              <a:tabLst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 marL="1192365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 marL="1696827" indent="0">
              <a:lnSpc>
                <a:spcPct val="100000"/>
              </a:lnSpc>
              <a:buFontTx/>
              <a:buNone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95450A5A-F36F-4CE3-93D7-63A0C81516F1}"/>
              </a:ext>
            </a:extLst>
          </p:cNvPr>
          <p:cNvCxnSpPr>
            <a:cxnSpLocks/>
          </p:cNvCxnSpPr>
          <p:nvPr userDrawn="1"/>
        </p:nvCxnSpPr>
        <p:spPr>
          <a:xfrm>
            <a:off x="286016" y="762000"/>
            <a:ext cx="9538116" cy="0"/>
          </a:xfrm>
          <a:prstGeom prst="line">
            <a:avLst/>
          </a:prstGeom>
          <a:ln w="12700">
            <a:solidFill>
              <a:srgbClr val="29C2D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47D01AEC-4257-48B0-936A-E923425B47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8743" y="996112"/>
            <a:ext cx="8564629" cy="1074514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3500" b="1">
                <a:solidFill>
                  <a:srgbClr val="641B5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A83FEBA-8931-4AEA-963B-BFEEDE7A6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28" y="1"/>
            <a:ext cx="9085222" cy="761994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C2DE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70C5728-8E56-4730-ACE7-2A88038AAD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83" y="153125"/>
            <a:ext cx="238089" cy="51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88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_slide">
    <p:bg>
      <p:bgPr>
        <a:solidFill>
          <a:srgbClr val="641B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1F879FB7-C572-4674-9825-F366937F9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FE930F-50B3-4C98-B3D1-C6A6CB9E4C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851" y="592457"/>
            <a:ext cx="9166478" cy="4239515"/>
          </a:xfrm>
        </p:spPr>
        <p:txBody>
          <a:bodyPr anchor="t">
            <a:noAutofit/>
          </a:bodyPr>
          <a:lstStyle>
            <a:lvl1pPr>
              <a:lnSpc>
                <a:spcPts val="15000"/>
              </a:lnSpc>
              <a:defRPr sz="15000">
                <a:solidFill>
                  <a:srgbClr val="29C2DE"/>
                </a:solidFill>
              </a:defRPr>
            </a:lvl1pPr>
          </a:lstStyle>
          <a:p>
            <a:r>
              <a:rPr lang="nl-BE" dirty="0"/>
              <a:t>Vrij in te</a:t>
            </a:r>
            <a:br>
              <a:rPr lang="nl-BE" dirty="0"/>
            </a:br>
            <a:r>
              <a:rPr lang="nl-BE" dirty="0"/>
              <a:t>vullen</a:t>
            </a:r>
          </a:p>
        </p:txBody>
      </p:sp>
    </p:spTree>
    <p:extLst>
      <p:ext uri="{BB962C8B-B14F-4D97-AF65-F5344CB8AC3E}">
        <p14:creationId xmlns:p14="http://schemas.microsoft.com/office/powerpoint/2010/main" val="4002334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dankt slide">
    <p:bg>
      <p:bgPr>
        <a:solidFill>
          <a:srgbClr val="641B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6DC5E092-62E6-4F23-8454-BA2951057AD6}"/>
              </a:ext>
            </a:extLst>
          </p:cNvPr>
          <p:cNvSpPr txBox="1">
            <a:spLocks/>
          </p:cNvSpPr>
          <p:nvPr userDrawn="1"/>
        </p:nvSpPr>
        <p:spPr>
          <a:xfrm>
            <a:off x="397851" y="740588"/>
            <a:ext cx="9552234" cy="2027506"/>
          </a:xfrm>
          <a:prstGeom prst="rect">
            <a:avLst/>
          </a:prstGeom>
        </p:spPr>
        <p:txBody>
          <a:bodyPr vert="horz" lIns="101576" tIns="50788" rIns="101576" bIns="50788" rtlCol="0" anchor="ctr" anchorCtr="0">
            <a:noAutofit/>
          </a:bodyPr>
          <a:lstStyle>
            <a:lvl1pPr algn="l" defTabSz="914187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j-cs"/>
              </a:defRPr>
            </a:lvl1pPr>
          </a:lstStyle>
          <a:p>
            <a:pPr>
              <a:lnSpc>
                <a:spcPts val="10222"/>
              </a:lnSpc>
            </a:pPr>
            <a:r>
              <a:rPr lang="nl-NL" sz="15000" dirty="0">
                <a:solidFill>
                  <a:srgbClr val="29C2DE"/>
                </a:solidFill>
              </a:rPr>
              <a:t>bedankt</a:t>
            </a:r>
            <a:endParaRPr lang="nl-BE" sz="15000" dirty="0">
              <a:solidFill>
                <a:srgbClr val="29C2DE"/>
              </a:solidFill>
            </a:endParaRPr>
          </a:p>
        </p:txBody>
      </p:sp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1F879FB7-C572-4674-9825-F366937F9E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95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slide">
    <p:bg>
      <p:bgPr>
        <a:solidFill>
          <a:srgbClr val="641B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0CC7A56-E6DC-4279-9557-FD2C8B7F76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027" y="1386958"/>
            <a:ext cx="1370486" cy="292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2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2_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jfhoek 1">
            <a:extLst>
              <a:ext uri="{FF2B5EF4-FFF2-40B4-BE49-F238E27FC236}">
                <a16:creationId xmlns:a16="http://schemas.microsoft.com/office/drawing/2014/main" id="{28365D8B-C489-4BD3-B770-08CDD3A4843C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4" name="Titel 5">
            <a:extLst>
              <a:ext uri="{FF2B5EF4-FFF2-40B4-BE49-F238E27FC236}">
                <a16:creationId xmlns:a16="http://schemas.microsoft.com/office/drawing/2014/main" id="{00519EBB-9663-468D-ABA0-C51056D86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779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6" name="Afbeelding 5" descr="Afbeelding met tekening&#10;&#10;Automatisch gegenereerde beschrijving">
            <a:extLst>
              <a:ext uri="{FF2B5EF4-FFF2-40B4-BE49-F238E27FC236}">
                <a16:creationId xmlns:a16="http://schemas.microsoft.com/office/drawing/2014/main" id="{2CE453F0-AAF6-49FC-B32B-590333481E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9988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1_Titel en sub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jfhoek 1">
            <a:extLst>
              <a:ext uri="{FF2B5EF4-FFF2-40B4-BE49-F238E27FC236}">
                <a16:creationId xmlns:a16="http://schemas.microsoft.com/office/drawing/2014/main" id="{1469AB49-0C9B-4C1C-99C5-6B670A3237C6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1083180"/>
            <a:ext cx="4932000" cy="3467588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kern="1000" cap="all" baseline="0">
                <a:solidFill>
                  <a:srgbClr val="29C2DE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396000" y="4394708"/>
            <a:ext cx="4864027" cy="989804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000">
                <a:solidFill>
                  <a:srgbClr val="29C2DE"/>
                </a:solidFill>
                <a:latin typeface="Proxima Nova Rg" pitchFamily="50" charset="0"/>
              </a:defRPr>
            </a:lvl1pPr>
            <a:lvl2pPr marL="50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5" name="Afbeelding 14" descr="Afbeelding met tekening&#10;&#10;Automatisch gegenereerde beschrijving">
            <a:extLst>
              <a:ext uri="{FF2B5EF4-FFF2-40B4-BE49-F238E27FC236}">
                <a16:creationId xmlns:a16="http://schemas.microsoft.com/office/drawing/2014/main" id="{41818BCF-7C3E-4613-A801-72FF70868E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93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2_Titel en sub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jfhoek 1">
            <a:extLst>
              <a:ext uri="{FF2B5EF4-FFF2-40B4-BE49-F238E27FC236}">
                <a16:creationId xmlns:a16="http://schemas.microsoft.com/office/drawing/2014/main" id="{1469AB49-0C9B-4C1C-99C5-6B670A3237C6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32" name="Titel 1"/>
          <p:cNvSpPr>
            <a:spLocks noGrp="1"/>
          </p:cNvSpPr>
          <p:nvPr>
            <p:ph type="ctrTitle" hasCustomPrompt="1"/>
          </p:nvPr>
        </p:nvSpPr>
        <p:spPr>
          <a:xfrm>
            <a:off x="396000" y="1083180"/>
            <a:ext cx="4932000" cy="3467588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kern="1000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396000" y="4394708"/>
            <a:ext cx="4864027" cy="989804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000">
                <a:solidFill>
                  <a:srgbClr val="FFFFFF"/>
                </a:solidFill>
                <a:latin typeface="Proxima Nova Rg" pitchFamily="50" charset="0"/>
              </a:defRPr>
            </a:lvl1pPr>
            <a:lvl2pPr marL="50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15" name="Afbeelding 14" descr="Afbeelding met tekening&#10;&#10;Automatisch gegenereerde beschrijving">
            <a:extLst>
              <a:ext uri="{FF2B5EF4-FFF2-40B4-BE49-F238E27FC236}">
                <a16:creationId xmlns:a16="http://schemas.microsoft.com/office/drawing/2014/main" id="{41818BCF-7C3E-4613-A801-72FF70868E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9145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vlak_Titel">
    <p:bg>
      <p:bgPr>
        <a:solidFill>
          <a:srgbClr val="641B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ijfhoek 1">
            <a:extLst>
              <a:ext uri="{FF2B5EF4-FFF2-40B4-BE49-F238E27FC236}">
                <a16:creationId xmlns:a16="http://schemas.microsoft.com/office/drawing/2014/main" id="{F96EADA1-DB7E-405D-A61D-55CCCB3E1B37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8EF80E89-F79D-4E8B-8984-1AD9815F4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28DCB010-9508-4999-B0D5-23A8372341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2877911"/>
            <a:ext cx="4962721" cy="2510357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453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vlak_Titel en subtitel">
    <p:bg>
      <p:bgPr>
        <a:solidFill>
          <a:srgbClr val="641B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ijfhoek 1">
            <a:extLst>
              <a:ext uri="{FF2B5EF4-FFF2-40B4-BE49-F238E27FC236}">
                <a16:creationId xmlns:a16="http://schemas.microsoft.com/office/drawing/2014/main" id="{C8675362-D3A0-44B0-82FD-3A37F5AD2517}"/>
              </a:ext>
            </a:extLst>
          </p:cNvPr>
          <p:cNvSpPr/>
          <p:nvPr userDrawn="1"/>
        </p:nvSpPr>
        <p:spPr>
          <a:xfrm>
            <a:off x="244389" y="222214"/>
            <a:ext cx="5259878" cy="5258883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935AC582-5952-41F5-B92B-567DB2E3BE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072" y="4794252"/>
            <a:ext cx="2040122" cy="692934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0141DFC9-B072-43F4-9741-6DFF9EC516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00" y="1083180"/>
            <a:ext cx="4932000" cy="3467588"/>
          </a:xfrm>
        </p:spPr>
        <p:txBody>
          <a:bodyPr anchor="b" anchorCtr="0">
            <a:noAutofit/>
          </a:bodyPr>
          <a:lstStyle>
            <a:lvl1pPr algn="l">
              <a:lnSpc>
                <a:spcPts val="6000"/>
              </a:lnSpc>
              <a:defRPr sz="6000" b="1" kern="1000" cap="all" baseline="0">
                <a:solidFill>
                  <a:srgbClr val="FFFFFF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88E2ADD-F65B-41E0-B72F-9593F549A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000" y="4394708"/>
            <a:ext cx="4864027" cy="989804"/>
          </a:xfrm>
        </p:spPr>
        <p:txBody>
          <a:bodyPr anchor="b" anchorCtr="0">
            <a:normAutofit/>
          </a:bodyPr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000">
                <a:solidFill>
                  <a:srgbClr val="FFFFFF"/>
                </a:solidFill>
                <a:latin typeface="Proxima Nova Rg" pitchFamily="50" charset="0"/>
              </a:defRPr>
            </a:lvl1pPr>
            <a:lvl2pPr marL="50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5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7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5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62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3642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Titel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C2C8D5DE-400E-455F-A043-08234EEB5874}"/>
              </a:ext>
            </a:extLst>
          </p:cNvPr>
          <p:cNvSpPr/>
          <p:nvPr userDrawn="1"/>
        </p:nvSpPr>
        <p:spPr>
          <a:xfrm>
            <a:off x="0" y="0"/>
            <a:ext cx="1858617" cy="5715000"/>
          </a:xfrm>
          <a:prstGeom prst="rect">
            <a:avLst/>
          </a:pr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 dirty="0"/>
          </a:p>
        </p:txBody>
      </p:sp>
      <p:sp>
        <p:nvSpPr>
          <p:cNvPr id="12" name="Vijfhoek 1">
            <a:extLst>
              <a:ext uri="{FF2B5EF4-FFF2-40B4-BE49-F238E27FC236}">
                <a16:creationId xmlns:a16="http://schemas.microsoft.com/office/drawing/2014/main" id="{C7CD23A2-B51F-4827-8CC9-147DB0F9CEB3}"/>
              </a:ext>
            </a:extLst>
          </p:cNvPr>
          <p:cNvSpPr/>
          <p:nvPr userDrawn="1"/>
        </p:nvSpPr>
        <p:spPr>
          <a:xfrm>
            <a:off x="244389" y="222214"/>
            <a:ext cx="3223291" cy="3222681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6803536-6FCB-4DA3-BD06-01C76D769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9534" y="148127"/>
            <a:ext cx="6075667" cy="5382341"/>
          </a:xfrm>
        </p:spPr>
        <p:txBody>
          <a:bodyPr anchor="ctr" anchorCtr="0"/>
          <a:lstStyle>
            <a:lvl1pPr>
              <a:lnSpc>
                <a:spcPct val="100000"/>
              </a:lnSpc>
              <a:spcBef>
                <a:spcPts val="1520"/>
              </a:spcBef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9AA45DF-F651-4CC5-A15B-BB77636384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00" y="1600758"/>
            <a:ext cx="2864338" cy="1857119"/>
          </a:xfrm>
        </p:spPr>
        <p:txBody>
          <a:bodyPr anchor="b" anchorCtr="0">
            <a:noAutofit/>
          </a:bodyPr>
          <a:lstStyle>
            <a:lvl1pPr algn="l">
              <a:lnSpc>
                <a:spcPts val="4000"/>
              </a:lnSpc>
              <a:defRPr sz="4000" b="1" cap="all" baseline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64469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Titel ondera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9DEFEADA-9D9D-445B-840D-CE773F9020CB}"/>
              </a:ext>
            </a:extLst>
          </p:cNvPr>
          <p:cNvSpPr/>
          <p:nvPr userDrawn="1"/>
        </p:nvSpPr>
        <p:spPr>
          <a:xfrm>
            <a:off x="0" y="0"/>
            <a:ext cx="10160000" cy="685800"/>
          </a:xfrm>
          <a:prstGeom prst="rect">
            <a:avLst/>
          </a:prstGeom>
          <a:solidFill>
            <a:srgbClr val="641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000" dirty="0"/>
          </a:p>
        </p:txBody>
      </p:sp>
      <p:sp>
        <p:nvSpPr>
          <p:cNvPr id="6" name="Vijfhoek 1">
            <a:extLst>
              <a:ext uri="{FF2B5EF4-FFF2-40B4-BE49-F238E27FC236}">
                <a16:creationId xmlns:a16="http://schemas.microsoft.com/office/drawing/2014/main" id="{E336FE68-97F0-4A2D-B396-7573F335E6E1}"/>
              </a:ext>
            </a:extLst>
          </p:cNvPr>
          <p:cNvSpPr/>
          <p:nvPr userDrawn="1"/>
        </p:nvSpPr>
        <p:spPr>
          <a:xfrm>
            <a:off x="160001" y="134489"/>
            <a:ext cx="990492" cy="990304"/>
          </a:xfrm>
          <a:custGeom>
            <a:avLst/>
            <a:gdLst>
              <a:gd name="connsiteX0" fmla="*/ 6 w 5501794"/>
              <a:gd name="connsiteY0" fmla="*/ 2001422 h 5239804"/>
              <a:gd name="connsiteX1" fmla="*/ 2750897 w 5501794"/>
              <a:gd name="connsiteY1" fmla="*/ 0 h 5239804"/>
              <a:gd name="connsiteX2" fmla="*/ 5501788 w 5501794"/>
              <a:gd name="connsiteY2" fmla="*/ 2001422 h 5239804"/>
              <a:gd name="connsiteX3" fmla="*/ 4451041 w 5501794"/>
              <a:gd name="connsiteY3" fmla="*/ 5239791 h 5239804"/>
              <a:gd name="connsiteX4" fmla="*/ 1050753 w 5501794"/>
              <a:gd name="connsiteY4" fmla="*/ 5239791 h 5239804"/>
              <a:gd name="connsiteX5" fmla="*/ 6 w 5501794"/>
              <a:gd name="connsiteY5" fmla="*/ 2001422 h 5239804"/>
              <a:gd name="connsiteX0" fmla="*/ 0 w 5516182"/>
              <a:gd name="connsiteY0" fmla="*/ 28622 h 5239791"/>
              <a:gd name="connsiteX1" fmla="*/ 2765291 w 5516182"/>
              <a:gd name="connsiteY1" fmla="*/ 0 h 5239791"/>
              <a:gd name="connsiteX2" fmla="*/ 5516182 w 5516182"/>
              <a:gd name="connsiteY2" fmla="*/ 2001422 h 5239791"/>
              <a:gd name="connsiteX3" fmla="*/ 4465435 w 5516182"/>
              <a:gd name="connsiteY3" fmla="*/ 5239791 h 5239791"/>
              <a:gd name="connsiteX4" fmla="*/ 1065147 w 5516182"/>
              <a:gd name="connsiteY4" fmla="*/ 5239791 h 5239791"/>
              <a:gd name="connsiteX5" fmla="*/ 0 w 5516182"/>
              <a:gd name="connsiteY5" fmla="*/ 28622 h 5239791"/>
              <a:gd name="connsiteX0" fmla="*/ 0 w 5516182"/>
              <a:gd name="connsiteY0" fmla="*/ 0 h 5211169"/>
              <a:gd name="connsiteX1" fmla="*/ 2556491 w 5516182"/>
              <a:gd name="connsiteY1" fmla="*/ 28153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11169"/>
              <a:gd name="connsiteX1" fmla="*/ 2628491 w 5516182"/>
              <a:gd name="connsiteY1" fmla="*/ 2606578 h 5211169"/>
              <a:gd name="connsiteX2" fmla="*/ 5516182 w 5516182"/>
              <a:gd name="connsiteY2" fmla="*/ 1972800 h 5211169"/>
              <a:gd name="connsiteX3" fmla="*/ 4465435 w 5516182"/>
              <a:gd name="connsiteY3" fmla="*/ 5211169 h 5211169"/>
              <a:gd name="connsiteX4" fmla="*/ 1065147 w 5516182"/>
              <a:gd name="connsiteY4" fmla="*/ 5211169 h 5211169"/>
              <a:gd name="connsiteX5" fmla="*/ 0 w 5516182"/>
              <a:gd name="connsiteY5" fmla="*/ 0 h 52111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4465435 w 5516182"/>
              <a:gd name="connsiteY3" fmla="*/ 52111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340769"/>
              <a:gd name="connsiteX1" fmla="*/ 2628491 w 5516182"/>
              <a:gd name="connsiteY1" fmla="*/ 2606578 h 5340769"/>
              <a:gd name="connsiteX2" fmla="*/ 5516182 w 5516182"/>
              <a:gd name="connsiteY2" fmla="*/ 1972800 h 5340769"/>
              <a:gd name="connsiteX3" fmla="*/ 5221435 w 5516182"/>
              <a:gd name="connsiteY3" fmla="*/ 5340769 h 5340769"/>
              <a:gd name="connsiteX4" fmla="*/ 21147 w 5516182"/>
              <a:gd name="connsiteY4" fmla="*/ 5225569 h 5340769"/>
              <a:gd name="connsiteX5" fmla="*/ 0 w 5516182"/>
              <a:gd name="connsiteY5" fmla="*/ 0 h 5340769"/>
              <a:gd name="connsiteX0" fmla="*/ 0 w 5516182"/>
              <a:gd name="connsiteY0" fmla="*/ 0 h 5225569"/>
              <a:gd name="connsiteX1" fmla="*/ 2628491 w 5516182"/>
              <a:gd name="connsiteY1" fmla="*/ 2606578 h 5225569"/>
              <a:gd name="connsiteX2" fmla="*/ 5516182 w 5516182"/>
              <a:gd name="connsiteY2" fmla="*/ 1972800 h 5225569"/>
              <a:gd name="connsiteX3" fmla="*/ 5228635 w 5516182"/>
              <a:gd name="connsiteY3" fmla="*/ 4699969 h 5225569"/>
              <a:gd name="connsiteX4" fmla="*/ 21147 w 5516182"/>
              <a:gd name="connsiteY4" fmla="*/ 5225569 h 5225569"/>
              <a:gd name="connsiteX5" fmla="*/ 0 w 5516182"/>
              <a:gd name="connsiteY5" fmla="*/ 0 h 5225569"/>
              <a:gd name="connsiteX0" fmla="*/ 0 w 5516182"/>
              <a:gd name="connsiteY0" fmla="*/ 0 h 5232769"/>
              <a:gd name="connsiteX1" fmla="*/ 2628491 w 5516182"/>
              <a:gd name="connsiteY1" fmla="*/ 2606578 h 5232769"/>
              <a:gd name="connsiteX2" fmla="*/ 5516182 w 5516182"/>
              <a:gd name="connsiteY2" fmla="*/ 1972800 h 5232769"/>
              <a:gd name="connsiteX3" fmla="*/ 5271835 w 5516182"/>
              <a:gd name="connsiteY3" fmla="*/ 5232769 h 5232769"/>
              <a:gd name="connsiteX4" fmla="*/ 21147 w 5516182"/>
              <a:gd name="connsiteY4" fmla="*/ 5225569 h 5232769"/>
              <a:gd name="connsiteX5" fmla="*/ 0 w 5516182"/>
              <a:gd name="connsiteY5" fmla="*/ 0 h 5232769"/>
              <a:gd name="connsiteX0" fmla="*/ 28895 w 5495035"/>
              <a:gd name="connsiteY0" fmla="*/ 0 h 5064447"/>
              <a:gd name="connsiteX1" fmla="*/ 2607344 w 5495035"/>
              <a:gd name="connsiteY1" fmla="*/ 2438256 h 5064447"/>
              <a:gd name="connsiteX2" fmla="*/ 5495035 w 5495035"/>
              <a:gd name="connsiteY2" fmla="*/ 1804478 h 5064447"/>
              <a:gd name="connsiteX3" fmla="*/ 5250688 w 5495035"/>
              <a:gd name="connsiteY3" fmla="*/ 5064447 h 5064447"/>
              <a:gd name="connsiteX4" fmla="*/ 0 w 5495035"/>
              <a:gd name="connsiteY4" fmla="*/ 5057247 h 5064447"/>
              <a:gd name="connsiteX5" fmla="*/ 28895 w 5495035"/>
              <a:gd name="connsiteY5" fmla="*/ 0 h 5064447"/>
              <a:gd name="connsiteX0" fmla="*/ 0 w 5502534"/>
              <a:gd name="connsiteY0" fmla="*/ 0 h 5264614"/>
              <a:gd name="connsiteX1" fmla="*/ 2614843 w 5502534"/>
              <a:gd name="connsiteY1" fmla="*/ 2638423 h 5264614"/>
              <a:gd name="connsiteX2" fmla="*/ 5502534 w 5502534"/>
              <a:gd name="connsiteY2" fmla="*/ 2004645 h 5264614"/>
              <a:gd name="connsiteX3" fmla="*/ 5258187 w 5502534"/>
              <a:gd name="connsiteY3" fmla="*/ 5264614 h 5264614"/>
              <a:gd name="connsiteX4" fmla="*/ 7499 w 5502534"/>
              <a:gd name="connsiteY4" fmla="*/ 5257414 h 5264614"/>
              <a:gd name="connsiteX5" fmla="*/ 0 w 5502534"/>
              <a:gd name="connsiteY5" fmla="*/ 0 h 5264614"/>
              <a:gd name="connsiteX0" fmla="*/ 0 w 5258187"/>
              <a:gd name="connsiteY0" fmla="*/ 0 h 5264614"/>
              <a:gd name="connsiteX1" fmla="*/ 2614843 w 5258187"/>
              <a:gd name="connsiteY1" fmla="*/ 263842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10294 w 5258187"/>
              <a:gd name="connsiteY1" fmla="*/ 3002363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7499 w 5258187"/>
              <a:gd name="connsiteY4" fmla="*/ 5257414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239318 w 5258187"/>
              <a:gd name="connsiteY4" fmla="*/ 5038473 h 5264614"/>
              <a:gd name="connsiteX5" fmla="*/ 0 w 5258187"/>
              <a:gd name="connsiteY5" fmla="*/ 0 h 5264614"/>
              <a:gd name="connsiteX0" fmla="*/ 0 w 5258187"/>
              <a:gd name="connsiteY0" fmla="*/ 0 h 5264614"/>
              <a:gd name="connsiteX1" fmla="*/ 2633040 w 5258187"/>
              <a:gd name="connsiteY1" fmla="*/ 2629324 h 5264614"/>
              <a:gd name="connsiteX2" fmla="*/ 5256875 w 5258187"/>
              <a:gd name="connsiteY2" fmla="*/ 12071 h 5264614"/>
              <a:gd name="connsiteX3" fmla="*/ 5258187 w 5258187"/>
              <a:gd name="connsiteY3" fmla="*/ 5264614 h 5264614"/>
              <a:gd name="connsiteX4" fmla="*/ 12952 w 5258187"/>
              <a:gd name="connsiteY4" fmla="*/ 5255904 h 5264614"/>
              <a:gd name="connsiteX5" fmla="*/ 0 w 5258187"/>
              <a:gd name="connsiteY5" fmla="*/ 0 h 5264614"/>
              <a:gd name="connsiteX0" fmla="*/ 0 w 5256878"/>
              <a:gd name="connsiteY0" fmla="*/ 0 h 5255904"/>
              <a:gd name="connsiteX1" fmla="*/ 2633040 w 5256878"/>
              <a:gd name="connsiteY1" fmla="*/ 2629324 h 5255904"/>
              <a:gd name="connsiteX2" fmla="*/ 5256875 w 5256878"/>
              <a:gd name="connsiteY2" fmla="*/ 12071 h 5255904"/>
              <a:gd name="connsiteX3" fmla="*/ 5210531 w 5256878"/>
              <a:gd name="connsiteY3" fmla="*/ 5175259 h 5255904"/>
              <a:gd name="connsiteX4" fmla="*/ 12952 w 5256878"/>
              <a:gd name="connsiteY4" fmla="*/ 5255904 h 5255904"/>
              <a:gd name="connsiteX5" fmla="*/ 0 w 5256878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56875 w 5267123"/>
              <a:gd name="connsiteY2" fmla="*/ 12071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67123"/>
              <a:gd name="connsiteY0" fmla="*/ 0 h 5255904"/>
              <a:gd name="connsiteX1" fmla="*/ 2633040 w 5267123"/>
              <a:gd name="connsiteY1" fmla="*/ 2629324 h 5255904"/>
              <a:gd name="connsiteX2" fmla="*/ 5247939 w 5267123"/>
              <a:gd name="connsiteY2" fmla="*/ 95469 h 5255904"/>
              <a:gd name="connsiteX3" fmla="*/ 5267123 w 5267123"/>
              <a:gd name="connsiteY3" fmla="*/ 5255678 h 5255904"/>
              <a:gd name="connsiteX4" fmla="*/ 12952 w 5267123"/>
              <a:gd name="connsiteY4" fmla="*/ 5255904 h 5255904"/>
              <a:gd name="connsiteX5" fmla="*/ 0 w 5267123"/>
              <a:gd name="connsiteY5" fmla="*/ 0 h 5255904"/>
              <a:gd name="connsiteX0" fmla="*/ 0 w 5271792"/>
              <a:gd name="connsiteY0" fmla="*/ 0 h 5255904"/>
              <a:gd name="connsiteX1" fmla="*/ 2633040 w 5271792"/>
              <a:gd name="connsiteY1" fmla="*/ 2629324 h 5255904"/>
              <a:gd name="connsiteX2" fmla="*/ 5271768 w 5271792"/>
              <a:gd name="connsiteY2" fmla="*/ 157 h 5255904"/>
              <a:gd name="connsiteX3" fmla="*/ 5267123 w 5271792"/>
              <a:gd name="connsiteY3" fmla="*/ 5255678 h 5255904"/>
              <a:gd name="connsiteX4" fmla="*/ 12952 w 5271792"/>
              <a:gd name="connsiteY4" fmla="*/ 5255904 h 5255904"/>
              <a:gd name="connsiteX5" fmla="*/ 0 w 5271792"/>
              <a:gd name="connsiteY5" fmla="*/ 0 h 5255904"/>
              <a:gd name="connsiteX0" fmla="*/ 14084 w 5259069"/>
              <a:gd name="connsiteY0" fmla="*/ 136854 h 5255747"/>
              <a:gd name="connsiteX1" fmla="*/ 2620317 w 5259069"/>
              <a:gd name="connsiteY1" fmla="*/ 2629167 h 5255747"/>
              <a:gd name="connsiteX2" fmla="*/ 5259045 w 5259069"/>
              <a:gd name="connsiteY2" fmla="*/ 0 h 5255747"/>
              <a:gd name="connsiteX3" fmla="*/ 5254400 w 5259069"/>
              <a:gd name="connsiteY3" fmla="*/ 5255521 h 5255747"/>
              <a:gd name="connsiteX4" fmla="*/ 229 w 5259069"/>
              <a:gd name="connsiteY4" fmla="*/ 5255747 h 5255747"/>
              <a:gd name="connsiteX5" fmla="*/ 14084 w 5259069"/>
              <a:gd name="connsiteY5" fmla="*/ 136854 h 5255747"/>
              <a:gd name="connsiteX0" fmla="*/ 201523 w 5258863"/>
              <a:gd name="connsiteY0" fmla="*/ 503209 h 5255747"/>
              <a:gd name="connsiteX1" fmla="*/ 2620111 w 5258863"/>
              <a:gd name="connsiteY1" fmla="*/ 2629167 h 5255747"/>
              <a:gd name="connsiteX2" fmla="*/ 5258839 w 5258863"/>
              <a:gd name="connsiteY2" fmla="*/ 0 h 5255747"/>
              <a:gd name="connsiteX3" fmla="*/ 5254194 w 5258863"/>
              <a:gd name="connsiteY3" fmla="*/ 5255521 h 5255747"/>
              <a:gd name="connsiteX4" fmla="*/ 23 w 5258863"/>
              <a:gd name="connsiteY4" fmla="*/ 5255747 h 5255747"/>
              <a:gd name="connsiteX5" fmla="*/ 201523 w 5258863"/>
              <a:gd name="connsiteY5" fmla="*/ 503209 h 5255747"/>
              <a:gd name="connsiteX0" fmla="*/ 0 w 5259878"/>
              <a:gd name="connsiteY0" fmla="*/ 0 h 5258883"/>
              <a:gd name="connsiteX1" fmla="*/ 2621126 w 5259878"/>
              <a:gd name="connsiteY1" fmla="*/ 2632303 h 5258883"/>
              <a:gd name="connsiteX2" fmla="*/ 5259854 w 5259878"/>
              <a:gd name="connsiteY2" fmla="*/ 3136 h 5258883"/>
              <a:gd name="connsiteX3" fmla="*/ 5255209 w 5259878"/>
              <a:gd name="connsiteY3" fmla="*/ 5258657 h 5258883"/>
              <a:gd name="connsiteX4" fmla="*/ 1038 w 5259878"/>
              <a:gd name="connsiteY4" fmla="*/ 5258883 h 5258883"/>
              <a:gd name="connsiteX5" fmla="*/ 0 w 5259878"/>
              <a:gd name="connsiteY5" fmla="*/ 0 h 52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9878" h="5258883">
                <a:moveTo>
                  <a:pt x="0" y="0"/>
                </a:moveTo>
                <a:lnTo>
                  <a:pt x="2621126" y="2632303"/>
                </a:lnTo>
                <a:lnTo>
                  <a:pt x="5259854" y="3136"/>
                </a:lnTo>
                <a:cubicBezTo>
                  <a:pt x="5260291" y="1753984"/>
                  <a:pt x="5254772" y="3507809"/>
                  <a:pt x="5255209" y="5258657"/>
                </a:cubicBezTo>
                <a:lnTo>
                  <a:pt x="1038" y="5258883"/>
                </a:lnTo>
                <a:cubicBezTo>
                  <a:pt x="-1462" y="3506412"/>
                  <a:pt x="2500" y="1752471"/>
                  <a:pt x="0" y="0"/>
                </a:cubicBezTo>
                <a:close/>
              </a:path>
            </a:pathLst>
          </a:custGeom>
          <a:solidFill>
            <a:srgbClr val="29C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7C58D07-AB51-4061-B806-71AB025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027" y="1124793"/>
            <a:ext cx="8154977" cy="4405673"/>
          </a:xfrm>
        </p:spPr>
        <p:txBody>
          <a:bodyPr anchor="t" anchorCtr="0"/>
          <a:lstStyle>
            <a:lvl1pPr>
              <a:lnSpc>
                <a:spcPct val="100000"/>
              </a:lnSpc>
              <a:spcBef>
                <a:spcPts val="1520"/>
              </a:spcBef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8E7EFD-01F3-4FD1-9F1F-47BCF4267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497" y="134489"/>
            <a:ext cx="7923606" cy="551311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37282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_Meer tekstruim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F4CFC09-B436-437C-8E34-E304A0AD40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383" y="153125"/>
            <a:ext cx="238089" cy="511892"/>
          </a:xfrm>
          <a:prstGeom prst="rect">
            <a:avLst/>
          </a:prstGeom>
        </p:spPr>
      </p:pic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E7C58D07-AB51-4061-B806-71AB025EF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919" y="1117023"/>
            <a:ext cx="6137453" cy="4330316"/>
          </a:xfrm>
        </p:spPr>
        <p:txBody>
          <a:bodyPr anchor="t" anchorCtr="0"/>
          <a:lstStyle>
            <a:lvl1pPr marL="301620" indent="-301620">
              <a:lnSpc>
                <a:spcPct val="100000"/>
              </a:lnSpc>
              <a:spcBef>
                <a:spcPts val="1520"/>
              </a:spcBef>
              <a:buClr>
                <a:srgbClr val="29C2DE"/>
              </a:buClr>
              <a:buSzPct val="90000"/>
              <a:buFont typeface="Arial" panose="020B0604020202020204" pitchFamily="34" charset="0"/>
              <a:buChar char="•"/>
              <a:defRPr sz="31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1pPr>
            <a:lvl2pPr marL="696723" indent="-301620">
              <a:lnSpc>
                <a:spcPct val="100000"/>
              </a:lnSpc>
              <a:buClr>
                <a:srgbClr val="29C2DE"/>
              </a:buClr>
              <a:buSzPct val="90000"/>
              <a:buFont typeface="Arial" panose="020B0604020202020204" pitchFamily="34" charset="0"/>
              <a:buChar char="•"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2pPr>
            <a:lvl3pPr marL="1091827" indent="-294565">
              <a:lnSpc>
                <a:spcPct val="100000"/>
              </a:lnSpc>
              <a:buClr>
                <a:srgbClr val="29C2DE"/>
              </a:buClr>
              <a:buSzPct val="90000"/>
              <a:tabLst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3pPr>
            <a:lvl4pPr marL="1493985" indent="-301620">
              <a:lnSpc>
                <a:spcPct val="100000"/>
              </a:lnSpc>
              <a:buFont typeface="Arial" panose="020B0604020202020204" pitchFamily="34" charset="0"/>
              <a:buChar char="−"/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4pPr>
            <a:lvl5pPr marL="1889088" indent="-192260"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Proxima Nova Rg" pitchFamily="50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95450A5A-F36F-4CE3-93D7-63A0C81516F1}"/>
              </a:ext>
            </a:extLst>
          </p:cNvPr>
          <p:cNvCxnSpPr>
            <a:cxnSpLocks/>
          </p:cNvCxnSpPr>
          <p:nvPr userDrawn="1"/>
        </p:nvCxnSpPr>
        <p:spPr>
          <a:xfrm>
            <a:off x="286016" y="762000"/>
            <a:ext cx="9538116" cy="0"/>
          </a:xfrm>
          <a:prstGeom prst="line">
            <a:avLst/>
          </a:prstGeom>
          <a:ln w="12700">
            <a:solidFill>
              <a:srgbClr val="29C2D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47D01AEC-4257-48B0-936A-E923425B47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6019" y="1117022"/>
            <a:ext cx="2862526" cy="4330307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3500" b="1">
                <a:solidFill>
                  <a:srgbClr val="641B5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63CBA4E-B847-4748-9F99-72D93B7B4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28" y="1"/>
            <a:ext cx="9085222" cy="761994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C2DE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7284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08001" y="228864"/>
            <a:ext cx="9144000" cy="9525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08001" y="1333505"/>
            <a:ext cx="9144000" cy="3771636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8626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4" r:id="rId2"/>
    <p:sldLayoutId id="2147483682" r:id="rId3"/>
    <p:sldLayoutId id="2147483695" r:id="rId4"/>
    <p:sldLayoutId id="2147483684" r:id="rId5"/>
    <p:sldLayoutId id="2147483674" r:id="rId6"/>
    <p:sldLayoutId id="2147483676" r:id="rId7"/>
    <p:sldLayoutId id="2147483683" r:id="rId8"/>
    <p:sldLayoutId id="2147483685" r:id="rId9"/>
    <p:sldLayoutId id="2147483687" r:id="rId10"/>
    <p:sldLayoutId id="2147483696" r:id="rId11"/>
    <p:sldLayoutId id="2147483688" r:id="rId12"/>
    <p:sldLayoutId id="2147483689" r:id="rId13"/>
  </p:sldLayoutIdLst>
  <p:hf hdr="0" ftr="0" dt="0"/>
  <p:txStyles>
    <p:titleStyle>
      <a:lvl1pPr algn="l" defTabSz="1015743" rtl="0" eaLnBrk="1" latinLnBrk="0" hangingPunct="1">
        <a:spcBef>
          <a:spcPct val="0"/>
        </a:spcBef>
        <a:buNone/>
        <a:defRPr sz="4500" b="1" kern="1200" cap="all" baseline="0">
          <a:solidFill>
            <a:srgbClr val="641B52"/>
          </a:solidFill>
          <a:latin typeface="Roboto Condensed" panose="02000000000000000000" pitchFamily="2" charset="0"/>
          <a:ea typeface="Roboto Condensed" panose="02000000000000000000" pitchFamily="2" charset="0"/>
          <a:cs typeface="+mj-cs"/>
        </a:defRPr>
      </a:lvl1pPr>
    </p:titleStyle>
    <p:bodyStyle>
      <a:lvl1pPr marL="380902" indent="-380902" algn="l" defTabSz="1015743" rtl="0" eaLnBrk="1" latinLnBrk="0" hangingPunct="1">
        <a:spcBef>
          <a:spcPct val="20000"/>
        </a:spcBef>
        <a:buClr>
          <a:srgbClr val="29C2DE"/>
        </a:buClr>
        <a:buSzPct val="90000"/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1pPr>
      <a:lvl2pPr marL="825290" indent="-317421" algn="l" defTabSz="1015743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2pPr>
      <a:lvl3pPr marL="1269677" indent="-253935" algn="l" defTabSz="1015743" rtl="0" eaLnBrk="1" latinLnBrk="0" hangingPunct="1">
        <a:spcBef>
          <a:spcPct val="20000"/>
        </a:spcBef>
        <a:buClr>
          <a:srgbClr val="29C2DE"/>
        </a:buClr>
        <a:buSzPct val="90000"/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3pPr>
      <a:lvl4pPr marL="1777550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4pPr>
      <a:lvl5pPr marL="2285423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Proxima Nova Rg" pitchFamily="50" charset="0"/>
          <a:ea typeface="+mn-ea"/>
          <a:cs typeface="+mn-cs"/>
        </a:defRPr>
      </a:lvl5pPr>
      <a:lvl6pPr marL="2793293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301164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809036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316905" indent="-253935" algn="l" defTabSz="1015743" rtl="0" eaLnBrk="1" latinLnBrk="0" hangingPunct="1">
        <a:spcBef>
          <a:spcPct val="20000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872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743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613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486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356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228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100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2972" algn="l" defTabSz="10157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AB763F-AA00-44EF-8568-97B09279D6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RUP Mechelen-Noord III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5D27C3-C84A-4F5F-A66F-84F4F9539A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Bewonersvergadering</a:t>
            </a:r>
          </a:p>
          <a:p>
            <a:r>
              <a:rPr lang="nl-BE" dirty="0"/>
              <a:t>28.05.2024</a:t>
            </a:r>
          </a:p>
        </p:txBody>
      </p:sp>
    </p:spTree>
    <p:extLst>
      <p:ext uri="{BB962C8B-B14F-4D97-AF65-F5344CB8AC3E}">
        <p14:creationId xmlns:p14="http://schemas.microsoft.com/office/powerpoint/2010/main" val="13082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CE7E525-DF0A-44E6-A766-022A08134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2000" b="1" dirty="0"/>
              <a:t>Nieuwe locatie Dierenbescherming</a:t>
            </a:r>
          </a:p>
          <a:p>
            <a:r>
              <a:rPr lang="nl-BE" sz="2000" dirty="0"/>
              <a:t>Opstart project </a:t>
            </a:r>
            <a:r>
              <a:rPr lang="nl-BE" sz="2000" dirty="0" err="1"/>
              <a:t>herlokalisatie</a:t>
            </a:r>
            <a:r>
              <a:rPr lang="nl-BE" sz="2000" dirty="0"/>
              <a:t> Dierenbescherming</a:t>
            </a:r>
          </a:p>
          <a:p>
            <a:r>
              <a:rPr lang="nl-BE" sz="2000" dirty="0"/>
              <a:t>Nieuw gebouw afgestemd op huidige noden</a:t>
            </a:r>
          </a:p>
          <a:p>
            <a:r>
              <a:rPr lang="nl-BE" sz="2000" dirty="0"/>
              <a:t>Aandacht voor groen en water</a:t>
            </a:r>
          </a:p>
          <a:p>
            <a:endParaRPr lang="nl-BE" sz="2000" b="1" dirty="0"/>
          </a:p>
          <a:p>
            <a:endParaRPr lang="nl-BE" sz="2000" b="1" dirty="0"/>
          </a:p>
          <a:p>
            <a:endParaRPr lang="nl-BE" sz="2000" dirty="0"/>
          </a:p>
          <a:p>
            <a:endParaRPr lang="nl-BE" sz="2000" dirty="0"/>
          </a:p>
          <a:p>
            <a:pPr lvl="1"/>
            <a:endParaRPr lang="nl-BE" sz="2000" dirty="0"/>
          </a:p>
          <a:p>
            <a:pPr marL="507869" lvl="1" indent="0">
              <a:buNone/>
            </a:pPr>
            <a:endParaRPr lang="nl-BE" sz="1800" dirty="0"/>
          </a:p>
          <a:p>
            <a:endParaRPr lang="nl-BE" sz="2000" dirty="0"/>
          </a:p>
          <a:p>
            <a:endParaRPr lang="nl-BE" sz="800" b="1" dirty="0"/>
          </a:p>
          <a:p>
            <a:endParaRPr lang="nl-BE" sz="2000" dirty="0"/>
          </a:p>
          <a:p>
            <a:pPr lvl="1"/>
            <a:endParaRPr lang="nl-BE" sz="1000" dirty="0"/>
          </a:p>
          <a:p>
            <a:endParaRPr lang="nl-BE" sz="1400" dirty="0"/>
          </a:p>
          <a:p>
            <a:endParaRPr lang="nl-BE" sz="1800" dirty="0"/>
          </a:p>
          <a:p>
            <a:endParaRPr lang="nl-BE" sz="2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7E2DF3-0A23-40C9-8CCF-FAFF4717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2000" dirty="0"/>
              <a:t>Vervolgstappen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3BBB7AB-DF6A-B06C-84BB-995B03C71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48" r="8005"/>
          <a:stretch/>
        </p:blipFill>
        <p:spPr>
          <a:xfrm>
            <a:off x="6729936" y="2641600"/>
            <a:ext cx="2830288" cy="28216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01457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CE7E525-DF0A-44E6-A766-022A08134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2000" b="1" dirty="0"/>
              <a:t>Site slachthuislaan</a:t>
            </a:r>
          </a:p>
          <a:p>
            <a:r>
              <a:rPr lang="nl-BE" sz="2000" dirty="0"/>
              <a:t>Ontwikkeling met:</a:t>
            </a:r>
          </a:p>
          <a:p>
            <a:pPr lvl="1"/>
            <a:r>
              <a:rPr lang="nl-BE" sz="1600" dirty="0"/>
              <a:t>Wonen</a:t>
            </a:r>
          </a:p>
          <a:p>
            <a:pPr lvl="1"/>
            <a:r>
              <a:rPr lang="nl-BE" sz="1600" dirty="0" err="1"/>
              <a:t>Buurtondersteunende</a:t>
            </a:r>
            <a:r>
              <a:rPr lang="nl-BE" sz="1600" dirty="0"/>
              <a:t> functies</a:t>
            </a:r>
          </a:p>
          <a:p>
            <a:pPr lvl="1"/>
            <a:r>
              <a:rPr lang="nl-BE" sz="1600" dirty="0"/>
              <a:t>Buurtgroen</a:t>
            </a:r>
          </a:p>
          <a:p>
            <a:pPr lvl="1"/>
            <a:r>
              <a:rPr lang="nl-BE" sz="1600" dirty="0"/>
              <a:t>Ruimte voor de Vrouwvliet</a:t>
            </a:r>
          </a:p>
          <a:p>
            <a:pPr lvl="1"/>
            <a:r>
              <a:rPr lang="nl-BE" sz="1600" dirty="0"/>
              <a:t>Verbetering verkeersleefbaarheid</a:t>
            </a:r>
          </a:p>
          <a:p>
            <a:pPr lvl="1"/>
            <a:r>
              <a:rPr lang="nl-BE" sz="1600" dirty="0" err="1"/>
              <a:t>Heraanleg</a:t>
            </a:r>
            <a:r>
              <a:rPr lang="nl-BE" sz="1600" dirty="0"/>
              <a:t> Slachthuislaan</a:t>
            </a:r>
          </a:p>
          <a:p>
            <a:endParaRPr lang="nl-BE" sz="2000" dirty="0"/>
          </a:p>
          <a:p>
            <a:pPr lvl="1"/>
            <a:endParaRPr lang="nl-BE" sz="2000" dirty="0"/>
          </a:p>
          <a:p>
            <a:pPr marL="507869" lvl="1" indent="0">
              <a:buNone/>
            </a:pPr>
            <a:endParaRPr lang="nl-BE" sz="1800" dirty="0"/>
          </a:p>
          <a:p>
            <a:endParaRPr lang="nl-BE" sz="2000" dirty="0"/>
          </a:p>
          <a:p>
            <a:endParaRPr lang="nl-BE" sz="800" b="1" dirty="0"/>
          </a:p>
          <a:p>
            <a:endParaRPr lang="nl-BE" sz="2000" dirty="0"/>
          </a:p>
          <a:p>
            <a:pPr lvl="1"/>
            <a:endParaRPr lang="nl-BE" sz="1000" dirty="0"/>
          </a:p>
          <a:p>
            <a:endParaRPr lang="nl-BE" sz="1400" dirty="0"/>
          </a:p>
          <a:p>
            <a:endParaRPr lang="nl-BE" sz="1800" dirty="0"/>
          </a:p>
          <a:p>
            <a:endParaRPr lang="nl-BE" sz="2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7E2DF3-0A23-40C9-8CCF-FAFF4717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2000" dirty="0"/>
              <a:t>Vervolgstappen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723B80F-00BA-9F43-8CBF-83CADF7549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316" t="15167" r="810" b="35458"/>
          <a:stretch/>
        </p:blipFill>
        <p:spPr>
          <a:xfrm>
            <a:off x="6756804" y="2636198"/>
            <a:ext cx="2800704" cy="27998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88319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CE7E525-DF0A-44E6-A766-022A08134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2000" b="1" dirty="0"/>
              <a:t>Site slachthuislaan</a:t>
            </a:r>
          </a:p>
          <a:p>
            <a:r>
              <a:rPr lang="nl-BE" sz="2000" dirty="0"/>
              <a:t>Herneming van het RUP </a:t>
            </a:r>
          </a:p>
          <a:p>
            <a:pPr marL="0" indent="0">
              <a:buNone/>
            </a:pPr>
            <a:r>
              <a:rPr lang="nl-BE" sz="2000" dirty="0"/>
              <a:t>      &amp; onderzoek compensatie</a:t>
            </a:r>
          </a:p>
          <a:p>
            <a:endParaRPr lang="nl-BE" sz="2000" dirty="0"/>
          </a:p>
          <a:p>
            <a:pPr lvl="1"/>
            <a:endParaRPr lang="nl-BE" sz="2000" dirty="0"/>
          </a:p>
          <a:p>
            <a:pPr marL="507869" lvl="1" indent="0">
              <a:buNone/>
            </a:pPr>
            <a:endParaRPr lang="nl-BE" sz="1800" dirty="0"/>
          </a:p>
          <a:p>
            <a:endParaRPr lang="nl-BE" sz="2000" dirty="0"/>
          </a:p>
          <a:p>
            <a:endParaRPr lang="nl-BE" sz="800" b="1" dirty="0"/>
          </a:p>
          <a:p>
            <a:endParaRPr lang="nl-BE" sz="2000" dirty="0"/>
          </a:p>
          <a:p>
            <a:pPr lvl="1"/>
            <a:endParaRPr lang="nl-BE" sz="1000" dirty="0"/>
          </a:p>
          <a:p>
            <a:endParaRPr lang="nl-BE" sz="1400" dirty="0"/>
          </a:p>
          <a:p>
            <a:endParaRPr lang="nl-BE" sz="1800" dirty="0"/>
          </a:p>
          <a:p>
            <a:endParaRPr lang="nl-BE" sz="2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7E2DF3-0A23-40C9-8CCF-FAFF4717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2000" dirty="0"/>
              <a:t>Vervolgstappen</a:t>
            </a:r>
          </a:p>
        </p:txBody>
      </p:sp>
      <p:pic>
        <p:nvPicPr>
          <p:cNvPr id="5" name="Afbeelding 4" descr="Afbeelding met kaart, tekst&#10;&#10;Automatisch gegenereerde beschrijving">
            <a:extLst>
              <a:ext uri="{FF2B5EF4-FFF2-40B4-BE49-F238E27FC236}">
                <a16:creationId xmlns:a16="http://schemas.microsoft.com/office/drawing/2014/main" id="{82CC700A-C89B-C46B-0E47-B0CA14BCF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00" y="677838"/>
            <a:ext cx="3572000" cy="5037162"/>
          </a:xfrm>
          <a:prstGeom prst="rect">
            <a:avLst/>
          </a:prstGeom>
        </p:spPr>
      </p:pic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A38B49F9-0EAC-9FA9-5E60-5B64C36CDCD8}"/>
              </a:ext>
            </a:extLst>
          </p:cNvPr>
          <p:cNvSpPr/>
          <p:nvPr/>
        </p:nvSpPr>
        <p:spPr>
          <a:xfrm>
            <a:off x="8092800" y="3463200"/>
            <a:ext cx="871200" cy="669600"/>
          </a:xfrm>
          <a:custGeom>
            <a:avLst/>
            <a:gdLst>
              <a:gd name="connsiteX0" fmla="*/ 0 w 871200"/>
              <a:gd name="connsiteY0" fmla="*/ 367200 h 669600"/>
              <a:gd name="connsiteX1" fmla="*/ 288000 w 871200"/>
              <a:gd name="connsiteY1" fmla="*/ 669600 h 669600"/>
              <a:gd name="connsiteX2" fmla="*/ 835200 w 871200"/>
              <a:gd name="connsiteY2" fmla="*/ 381600 h 669600"/>
              <a:gd name="connsiteX3" fmla="*/ 871200 w 871200"/>
              <a:gd name="connsiteY3" fmla="*/ 295200 h 669600"/>
              <a:gd name="connsiteX4" fmla="*/ 525600 w 871200"/>
              <a:gd name="connsiteY4" fmla="*/ 165600 h 669600"/>
              <a:gd name="connsiteX5" fmla="*/ 338400 w 871200"/>
              <a:gd name="connsiteY5" fmla="*/ 0 h 669600"/>
              <a:gd name="connsiteX6" fmla="*/ 115200 w 871200"/>
              <a:gd name="connsiteY6" fmla="*/ 194400 h 669600"/>
              <a:gd name="connsiteX7" fmla="*/ 0 w 871200"/>
              <a:gd name="connsiteY7" fmla="*/ 36720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200" h="669600">
                <a:moveTo>
                  <a:pt x="0" y="367200"/>
                </a:moveTo>
                <a:lnTo>
                  <a:pt x="288000" y="669600"/>
                </a:lnTo>
                <a:lnTo>
                  <a:pt x="835200" y="381600"/>
                </a:lnTo>
                <a:lnTo>
                  <a:pt x="871200" y="295200"/>
                </a:lnTo>
                <a:lnTo>
                  <a:pt x="525600" y="165600"/>
                </a:lnTo>
                <a:lnTo>
                  <a:pt x="338400" y="0"/>
                </a:lnTo>
                <a:lnTo>
                  <a:pt x="115200" y="194400"/>
                </a:lnTo>
                <a:lnTo>
                  <a:pt x="0" y="36720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04E633-7E0F-92DB-6285-C5B4C2DDE8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9" t="25293" r="57309" b="29307"/>
          <a:stretch/>
        </p:blipFill>
        <p:spPr>
          <a:xfrm>
            <a:off x="8360000" y="677838"/>
            <a:ext cx="1800000" cy="155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23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77E2DF3-0A23-40C9-8CCF-FAFF4717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2000" dirty="0"/>
              <a:t>VERVOLGSTAPPEN – TIMING RUP SLACHTHUISLAAN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B4CD15C-C643-E420-7F09-7F97F69F19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28"/>
          <a:stretch/>
        </p:blipFill>
        <p:spPr>
          <a:xfrm>
            <a:off x="1273154" y="792000"/>
            <a:ext cx="7484050" cy="478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74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CE7E525-DF0A-44E6-A766-022A08134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2000" b="1" dirty="0"/>
              <a:t>Buffergebied Galgenberg</a:t>
            </a:r>
          </a:p>
          <a:p>
            <a:r>
              <a:rPr lang="nl-BE" sz="2000" dirty="0"/>
              <a:t>Behoud groen</a:t>
            </a:r>
          </a:p>
          <a:p>
            <a:r>
              <a:rPr lang="nl-BE" sz="2000" dirty="0"/>
              <a:t>Behoud bestemming</a:t>
            </a:r>
          </a:p>
          <a:p>
            <a:pPr marL="507869" lvl="1" indent="0">
              <a:buNone/>
            </a:pPr>
            <a:endParaRPr lang="nl-BE" sz="1600" dirty="0"/>
          </a:p>
          <a:p>
            <a:endParaRPr lang="nl-BE" sz="2000" dirty="0"/>
          </a:p>
          <a:p>
            <a:pPr lvl="1"/>
            <a:endParaRPr lang="nl-BE" sz="2000" dirty="0"/>
          </a:p>
          <a:p>
            <a:pPr marL="507869" lvl="1" indent="0">
              <a:buNone/>
            </a:pPr>
            <a:endParaRPr lang="nl-BE" sz="1800" dirty="0"/>
          </a:p>
          <a:p>
            <a:endParaRPr lang="nl-BE" sz="2000" dirty="0"/>
          </a:p>
          <a:p>
            <a:endParaRPr lang="nl-BE" sz="800" b="1" dirty="0"/>
          </a:p>
          <a:p>
            <a:endParaRPr lang="nl-BE" sz="2000" dirty="0"/>
          </a:p>
          <a:p>
            <a:pPr lvl="1"/>
            <a:endParaRPr lang="nl-BE" sz="1000" dirty="0"/>
          </a:p>
          <a:p>
            <a:endParaRPr lang="nl-BE" sz="1400" dirty="0"/>
          </a:p>
          <a:p>
            <a:endParaRPr lang="nl-BE" sz="1800" dirty="0"/>
          </a:p>
          <a:p>
            <a:endParaRPr lang="nl-BE" sz="2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7E2DF3-0A23-40C9-8CCF-FAFF4717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2000" dirty="0"/>
              <a:t>Behoud uitgangspunten</a:t>
            </a:r>
          </a:p>
        </p:txBody>
      </p:sp>
    </p:spTree>
    <p:extLst>
      <p:ext uri="{BB962C8B-B14F-4D97-AF65-F5344CB8AC3E}">
        <p14:creationId xmlns:p14="http://schemas.microsoft.com/office/powerpoint/2010/main" val="2240063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CE7E525-DF0A-44E6-A766-022A08134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BE" sz="2000" dirty="0"/>
          </a:p>
          <a:p>
            <a:r>
              <a:rPr lang="nl-BE" sz="2000" dirty="0"/>
              <a:t>De medewerkers van de Stad Mechelen </a:t>
            </a:r>
            <a:r>
              <a:rPr lang="nl-BE" sz="2000" b="1" dirty="0"/>
              <a:t>beantwoorden</a:t>
            </a:r>
            <a:r>
              <a:rPr lang="nl-BE" sz="2000" dirty="0"/>
              <a:t> </a:t>
            </a:r>
            <a:r>
              <a:rPr lang="nl-BE" sz="2000" b="1" dirty="0"/>
              <a:t>jouw vragen </a:t>
            </a:r>
            <a:r>
              <a:rPr lang="nl-BE" sz="2000" dirty="0"/>
              <a:t>graag aan de </a:t>
            </a:r>
            <a:r>
              <a:rPr lang="nl-BE" sz="2000" b="1" dirty="0"/>
              <a:t>infostand</a:t>
            </a:r>
            <a:r>
              <a:rPr lang="nl-BE" sz="2000" dirty="0"/>
              <a:t>.</a:t>
            </a:r>
          </a:p>
          <a:p>
            <a:pPr marL="0" indent="0">
              <a:buNone/>
            </a:pPr>
            <a:endParaRPr lang="nl-BE" sz="2000" dirty="0"/>
          </a:p>
          <a:p>
            <a:r>
              <a:rPr lang="nl-BE" sz="2000" dirty="0"/>
              <a:t>Heb je een </a:t>
            </a:r>
            <a:r>
              <a:rPr lang="nl-BE" sz="2000" b="1" dirty="0"/>
              <a:t>idee, opmerking of vraag</a:t>
            </a:r>
            <a:r>
              <a:rPr lang="nl-BE" sz="2000" dirty="0"/>
              <a:t>? Laat ze achter in de </a:t>
            </a:r>
            <a:r>
              <a:rPr lang="nl-BE" sz="2000" dirty="0" err="1"/>
              <a:t>ideeënbus</a:t>
            </a:r>
            <a:r>
              <a:rPr lang="nl-BE" sz="2000" dirty="0"/>
              <a:t> vooraan.</a:t>
            </a:r>
          </a:p>
          <a:p>
            <a:pPr marL="0" indent="0">
              <a:buNone/>
            </a:pPr>
            <a:r>
              <a:rPr lang="nl-BE" sz="2000" dirty="0"/>
              <a:t>      </a:t>
            </a:r>
          </a:p>
          <a:p>
            <a:pPr lvl="1"/>
            <a:endParaRPr lang="nl-BE" sz="1600" b="1" dirty="0"/>
          </a:p>
          <a:p>
            <a:pPr lvl="1"/>
            <a:endParaRPr lang="nl-BE" sz="1600" b="1" dirty="0"/>
          </a:p>
          <a:p>
            <a:endParaRPr lang="nl-BE" sz="2000" dirty="0"/>
          </a:p>
          <a:p>
            <a:endParaRPr lang="nl-BE" sz="2000" dirty="0"/>
          </a:p>
          <a:p>
            <a:pPr lvl="1"/>
            <a:endParaRPr lang="nl-BE" sz="2000" dirty="0"/>
          </a:p>
          <a:p>
            <a:pPr marL="507869" lvl="1" indent="0">
              <a:buNone/>
            </a:pPr>
            <a:endParaRPr lang="nl-BE" sz="1800" dirty="0"/>
          </a:p>
          <a:p>
            <a:endParaRPr lang="nl-BE" sz="2000" dirty="0"/>
          </a:p>
          <a:p>
            <a:endParaRPr lang="nl-BE" sz="800" b="1" dirty="0"/>
          </a:p>
          <a:p>
            <a:endParaRPr lang="nl-BE" sz="2000" dirty="0"/>
          </a:p>
          <a:p>
            <a:pPr lvl="1"/>
            <a:endParaRPr lang="nl-BE" sz="1000" dirty="0"/>
          </a:p>
          <a:p>
            <a:endParaRPr lang="nl-BE" sz="1400" dirty="0"/>
          </a:p>
          <a:p>
            <a:endParaRPr lang="nl-BE" sz="1800" dirty="0"/>
          </a:p>
          <a:p>
            <a:endParaRPr lang="nl-BE" sz="2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7E2DF3-0A23-40C9-8CCF-FAFF4717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2000" dirty="0"/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2856971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448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77E2DF3-0A23-40C9-8CCF-FAFF4717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2000" dirty="0"/>
              <a:t>situering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E70CBA8-44CA-E96E-D70F-19D1FE35D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027" y="1124793"/>
            <a:ext cx="4393975" cy="4405673"/>
          </a:xfrm>
        </p:spPr>
        <p:txBody>
          <a:bodyPr/>
          <a:lstStyle/>
          <a:p>
            <a:pPr algn="l"/>
            <a:endParaRPr lang="nl-BE" sz="1800" b="0" i="0" u="none" strike="noStrike" baseline="0" dirty="0">
              <a:solidFill>
                <a:srgbClr val="000000"/>
              </a:solidFill>
              <a:latin typeface="Proxima Nova Rg" panose="02000506030000020004" pitchFamily="50" charset="0"/>
            </a:endParaRPr>
          </a:p>
          <a:p>
            <a:pPr marL="0" indent="0" algn="just">
              <a:buNone/>
            </a:pPr>
            <a:r>
              <a:rPr lang="nl-BE" sz="1800" b="0" i="0" u="none" strike="noStrike" baseline="0" dirty="0">
                <a:solidFill>
                  <a:srgbClr val="000000"/>
                </a:solidFill>
                <a:latin typeface="Proxima Nova Rg" panose="02000506030000020004" pitchFamily="50" charset="0"/>
              </a:rPr>
              <a:t>Het projectgebied Mechelen-Noord III ligt in het noordwesten van Mechelen en bestaat uit vier delen: </a:t>
            </a:r>
          </a:p>
          <a:p>
            <a:pPr algn="just"/>
            <a:r>
              <a:rPr lang="nl-BE" sz="1800" b="1" i="0" u="none" strike="noStrike" baseline="0" dirty="0">
                <a:solidFill>
                  <a:srgbClr val="000000"/>
                </a:solidFill>
                <a:latin typeface="Trade Gothic LT Pro Bold"/>
              </a:rPr>
              <a:t>A </a:t>
            </a:r>
            <a:r>
              <a:rPr lang="nl-BE" sz="1800" b="0" i="0" u="none" strike="noStrike" baseline="0" dirty="0">
                <a:solidFill>
                  <a:srgbClr val="000000"/>
                </a:solidFill>
                <a:latin typeface="Proxima Nova Rg" panose="02000506030000020004" pitchFamily="50" charset="0"/>
              </a:rPr>
              <a:t>Mechelen-Noord III </a:t>
            </a:r>
          </a:p>
          <a:p>
            <a:pPr algn="just"/>
            <a:r>
              <a:rPr lang="nl-BE" sz="1800" b="1" i="0" u="none" strike="noStrike" baseline="0" dirty="0">
                <a:solidFill>
                  <a:srgbClr val="000000"/>
                </a:solidFill>
                <a:latin typeface="Trade Gothic LT Pro Bold"/>
              </a:rPr>
              <a:t>B </a:t>
            </a:r>
            <a:r>
              <a:rPr lang="nl-BE" sz="1800" b="0" i="0" u="none" strike="noStrike" baseline="0" dirty="0">
                <a:solidFill>
                  <a:srgbClr val="000000"/>
                </a:solidFill>
                <a:latin typeface="Proxima Nova Rg" panose="02000506030000020004" pitchFamily="50" charset="0"/>
              </a:rPr>
              <a:t>Site Slachthuislaan </a:t>
            </a:r>
          </a:p>
          <a:p>
            <a:pPr algn="just"/>
            <a:r>
              <a:rPr lang="nl-BE" sz="1800" b="1" i="0" u="none" strike="noStrike" baseline="0" dirty="0">
                <a:solidFill>
                  <a:srgbClr val="000000"/>
                </a:solidFill>
                <a:latin typeface="Trade Gothic LT Pro Bold"/>
              </a:rPr>
              <a:t>C </a:t>
            </a:r>
            <a:r>
              <a:rPr lang="nl-BE" sz="1800" b="0" i="0" u="none" strike="noStrike" baseline="0" dirty="0">
                <a:solidFill>
                  <a:srgbClr val="000000"/>
                </a:solidFill>
                <a:latin typeface="Proxima Nova Rg" panose="02000506030000020004" pitchFamily="50" charset="0"/>
              </a:rPr>
              <a:t>Buffergebied Galgenberg </a:t>
            </a:r>
          </a:p>
          <a:p>
            <a:pPr algn="just"/>
            <a:r>
              <a:rPr lang="nl-BE" sz="1800" b="1" i="0" u="none" strike="noStrike" baseline="0" dirty="0">
                <a:solidFill>
                  <a:srgbClr val="000000"/>
                </a:solidFill>
                <a:latin typeface="Trade Gothic LT Pro Bold"/>
              </a:rPr>
              <a:t>D </a:t>
            </a:r>
            <a:r>
              <a:rPr lang="nl-BE" sz="1800" b="0" i="0" u="none" strike="noStrike" baseline="0" dirty="0">
                <a:solidFill>
                  <a:srgbClr val="000000"/>
                </a:solidFill>
                <a:latin typeface="Proxima Nova Rg" panose="02000506030000020004" pitchFamily="50" charset="0"/>
              </a:rPr>
              <a:t>Aansluiting N16 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3518D54-C56C-A23F-BE70-F6E96F710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4" b="1181"/>
          <a:stretch/>
        </p:blipFill>
        <p:spPr>
          <a:xfrm>
            <a:off x="5866727" y="685800"/>
            <a:ext cx="4353982" cy="507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2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CE7E525-DF0A-44E6-A766-022A08134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2000" b="1" dirty="0"/>
              <a:t>Proces Masterplan Mechelen-Noord III</a:t>
            </a:r>
          </a:p>
          <a:p>
            <a:pPr marL="0" indent="0">
              <a:buNone/>
            </a:pPr>
            <a:endParaRPr lang="nl-BE" sz="2000" b="1" dirty="0"/>
          </a:p>
          <a:p>
            <a:r>
              <a:rPr lang="nl-BE" sz="2400" dirty="0"/>
              <a:t>Juni 2021		Infomoment bewoners</a:t>
            </a:r>
          </a:p>
          <a:p>
            <a:r>
              <a:rPr lang="nl-BE" sz="2400" dirty="0"/>
              <a:t>September 2021	Infomoment bewoners</a:t>
            </a:r>
          </a:p>
          <a:p>
            <a:r>
              <a:rPr lang="nl-BE" sz="2400" dirty="0"/>
              <a:t>Einde 2021		Goedkeuring masterplan</a:t>
            </a:r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800" b="1" dirty="0"/>
          </a:p>
          <a:p>
            <a:endParaRPr lang="nl-BE" sz="2000" dirty="0"/>
          </a:p>
          <a:p>
            <a:pPr lvl="1"/>
            <a:endParaRPr lang="nl-BE" sz="1000" dirty="0"/>
          </a:p>
          <a:p>
            <a:endParaRPr lang="nl-BE" sz="1400" dirty="0"/>
          </a:p>
          <a:p>
            <a:endParaRPr lang="nl-BE" sz="1800" dirty="0"/>
          </a:p>
          <a:p>
            <a:endParaRPr lang="nl-BE" sz="2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7E2DF3-0A23-40C9-8CCF-FAFF4717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2000" dirty="0"/>
              <a:t>MASTERPLAN 2021</a:t>
            </a:r>
          </a:p>
        </p:txBody>
      </p:sp>
    </p:spTree>
    <p:extLst>
      <p:ext uri="{BB962C8B-B14F-4D97-AF65-F5344CB8AC3E}">
        <p14:creationId xmlns:p14="http://schemas.microsoft.com/office/powerpoint/2010/main" val="1820864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77E2DF3-0A23-40C9-8CCF-FAFF4717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2000" dirty="0"/>
              <a:t>Masterplan 2021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37F593F-1EF1-6D2C-C478-869378AB4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41"/>
          <a:stretch/>
        </p:blipFill>
        <p:spPr>
          <a:xfrm>
            <a:off x="5289452" y="684202"/>
            <a:ext cx="4870548" cy="5030798"/>
          </a:xfrm>
          <a:prstGeom prst="rect">
            <a:avLst/>
          </a:prstGeom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86E5541-197E-DE70-B5B2-8C4A7AA73F66}"/>
              </a:ext>
            </a:extLst>
          </p:cNvPr>
          <p:cNvSpPr txBox="1">
            <a:spLocks/>
          </p:cNvSpPr>
          <p:nvPr/>
        </p:nvSpPr>
        <p:spPr>
          <a:xfrm>
            <a:off x="1419497" y="1235513"/>
            <a:ext cx="8154977" cy="4405673"/>
          </a:xfrm>
          <a:prstGeom prst="rect">
            <a:avLst/>
          </a:prstGeom>
        </p:spPr>
        <p:txBody>
          <a:bodyPr vert="horz" lIns="91418" tIns="45709" rIns="91418" bIns="45709" rtlCol="0" anchor="t" anchorCtr="0">
            <a:normAutofit/>
          </a:bodyPr>
          <a:lstStyle>
            <a:lvl1pPr marL="380902" indent="-380902" algn="l" defTabSz="1015743" rtl="0" eaLnBrk="1" latinLnBrk="0" hangingPunct="1">
              <a:lnSpc>
                <a:spcPct val="100000"/>
              </a:lnSpc>
              <a:spcBef>
                <a:spcPts val="1520"/>
              </a:spcBef>
              <a:buClr>
                <a:srgbClr val="29C2DE"/>
              </a:buClr>
              <a:buSzPct val="90000"/>
              <a:buFont typeface="Arial" panose="020B0604020202020204" pitchFamily="34" charset="0"/>
              <a:buChar char="•"/>
              <a:defRPr sz="3500" kern="12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  <a:ea typeface="+mn-ea"/>
                <a:cs typeface="+mn-cs"/>
              </a:defRPr>
            </a:lvl1pPr>
            <a:lvl2pPr marL="825290" indent="-317421" algn="l" defTabSz="1015743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3100" kern="12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  <a:ea typeface="+mn-ea"/>
                <a:cs typeface="+mn-cs"/>
              </a:defRPr>
            </a:lvl2pPr>
            <a:lvl3pPr marL="1269677" indent="-253935" algn="l" defTabSz="1015743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rgbClr val="29C2DE"/>
              </a:buClr>
              <a:buSzPct val="90000"/>
              <a:buFont typeface="Arial" panose="020B0604020202020204" pitchFamily="34" charset="0"/>
              <a:buChar char="•"/>
              <a:defRPr sz="2600" kern="12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  <a:ea typeface="+mn-ea"/>
                <a:cs typeface="+mn-cs"/>
              </a:defRPr>
            </a:lvl3pPr>
            <a:lvl4pPr marL="1777550" indent="-253935" algn="l" defTabSz="1015743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200" kern="12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  <a:ea typeface="+mn-ea"/>
                <a:cs typeface="+mn-cs"/>
              </a:defRPr>
            </a:lvl4pPr>
            <a:lvl5pPr marL="2285423" indent="-253935" algn="l" defTabSz="1015743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200" kern="1200">
                <a:solidFill>
                  <a:schemeClr val="bg2">
                    <a:lumMod val="25000"/>
                  </a:schemeClr>
                </a:solidFill>
                <a:latin typeface="Proxima Nova Rg" pitchFamily="50" charset="0"/>
                <a:ea typeface="+mn-ea"/>
                <a:cs typeface="+mn-cs"/>
              </a:defRPr>
            </a:lvl5pPr>
            <a:lvl6pPr marL="2793293" indent="-253935" algn="l" defTabSz="10157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1164" indent="-253935" algn="l" defTabSz="10157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036" indent="-253935" algn="l" defTabSz="10157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6905" indent="-253935" algn="l" defTabSz="101574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 sz="2000" b="1" dirty="0"/>
              <a:t>Masterplan</a:t>
            </a:r>
          </a:p>
          <a:p>
            <a:r>
              <a:rPr lang="nl-BE" sz="2000" dirty="0"/>
              <a:t>MN III</a:t>
            </a:r>
          </a:p>
          <a:p>
            <a:pPr marL="850769" lvl="1" indent="-342900">
              <a:buFont typeface="+mj-lt"/>
              <a:buAutoNum type="arabicPeriod"/>
            </a:pPr>
            <a:r>
              <a:rPr lang="nl-BE" sz="1600" dirty="0"/>
              <a:t>KMO</a:t>
            </a:r>
          </a:p>
          <a:p>
            <a:pPr marL="850769" lvl="1" indent="-342900">
              <a:buFont typeface="+mj-lt"/>
              <a:buAutoNum type="arabicPeriod"/>
            </a:pPr>
            <a:r>
              <a:rPr lang="nl-BE" sz="1600" dirty="0" err="1"/>
              <a:t>Herlokalisatie</a:t>
            </a:r>
            <a:r>
              <a:rPr lang="nl-BE" sz="1600" dirty="0"/>
              <a:t> Dierenbescherming</a:t>
            </a:r>
          </a:p>
          <a:p>
            <a:pPr marL="850769" lvl="1" indent="-342900">
              <a:buFont typeface="+mj-lt"/>
              <a:buAutoNum type="arabicPeriod"/>
            </a:pPr>
            <a:r>
              <a:rPr lang="nl-BE" sz="1600" dirty="0"/>
              <a:t>Herbestemming </a:t>
            </a:r>
          </a:p>
          <a:p>
            <a:pPr marL="507869" lvl="1" indent="0">
              <a:buNone/>
            </a:pPr>
            <a:r>
              <a:rPr lang="nl-BE" sz="1600" dirty="0"/>
              <a:t>      zonevreemde woningen</a:t>
            </a:r>
          </a:p>
          <a:p>
            <a:r>
              <a:rPr lang="nl-BE" sz="2000" dirty="0"/>
              <a:t>Site Slachthuis</a:t>
            </a:r>
          </a:p>
          <a:p>
            <a:pPr marL="850769" lvl="1" indent="-342900">
              <a:buAutoNum type="arabicPeriod" startAt="4"/>
            </a:pPr>
            <a:r>
              <a:rPr lang="nl-BE" sz="1600" dirty="0"/>
              <a:t>Wonen</a:t>
            </a:r>
          </a:p>
          <a:p>
            <a:pPr marL="850769" lvl="1" indent="-342900">
              <a:buAutoNum type="arabicPeriod" startAt="4"/>
            </a:pPr>
            <a:r>
              <a:rPr lang="nl-BE" sz="1600" dirty="0"/>
              <a:t>Ruimte voor de Vrouwvliet</a:t>
            </a:r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800" b="1" dirty="0"/>
          </a:p>
          <a:p>
            <a:endParaRPr lang="nl-BE" sz="2000" dirty="0"/>
          </a:p>
          <a:p>
            <a:pPr lvl="1"/>
            <a:endParaRPr lang="nl-BE" sz="1000" dirty="0"/>
          </a:p>
          <a:p>
            <a:endParaRPr lang="nl-BE" sz="1400" dirty="0"/>
          </a:p>
          <a:p>
            <a:endParaRPr lang="nl-BE" sz="1800" dirty="0"/>
          </a:p>
          <a:p>
            <a:endParaRPr lang="nl-BE" sz="2400" dirty="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5415EBEF-753C-2CEA-142C-7DB4C658FA70}"/>
              </a:ext>
            </a:extLst>
          </p:cNvPr>
          <p:cNvSpPr/>
          <p:nvPr/>
        </p:nvSpPr>
        <p:spPr>
          <a:xfrm>
            <a:off x="7129933" y="2028043"/>
            <a:ext cx="154417" cy="14546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246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89DAF4B-CFD6-C192-C7D6-4BD3F3C6E50C}"/>
              </a:ext>
            </a:extLst>
          </p:cNvPr>
          <p:cNvSpPr txBox="1"/>
          <p:nvPr/>
        </p:nvSpPr>
        <p:spPr>
          <a:xfrm>
            <a:off x="7086527" y="2001357"/>
            <a:ext cx="213932" cy="198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92" dirty="0"/>
              <a:t>1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2305C44B-6486-7592-6ED6-43FD65056CEF}"/>
              </a:ext>
            </a:extLst>
          </p:cNvPr>
          <p:cNvSpPr/>
          <p:nvPr/>
        </p:nvSpPr>
        <p:spPr>
          <a:xfrm>
            <a:off x="6440765" y="1759659"/>
            <a:ext cx="154417" cy="14546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246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53EB27B-C868-BEA1-08EC-E5A674C8BEFB}"/>
              </a:ext>
            </a:extLst>
          </p:cNvPr>
          <p:cNvSpPr txBox="1"/>
          <p:nvPr/>
        </p:nvSpPr>
        <p:spPr>
          <a:xfrm>
            <a:off x="6397359" y="1732973"/>
            <a:ext cx="213932" cy="198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92" dirty="0"/>
              <a:t>2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32DB9615-ECB0-8741-6D12-04FF74563359}"/>
              </a:ext>
            </a:extLst>
          </p:cNvPr>
          <p:cNvSpPr/>
          <p:nvPr/>
        </p:nvSpPr>
        <p:spPr>
          <a:xfrm>
            <a:off x="6852109" y="2616063"/>
            <a:ext cx="154417" cy="14546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246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F7A149A-A67B-B402-8C3D-17A3E9FB9050}"/>
              </a:ext>
            </a:extLst>
          </p:cNvPr>
          <p:cNvSpPr txBox="1"/>
          <p:nvPr/>
        </p:nvSpPr>
        <p:spPr>
          <a:xfrm>
            <a:off x="6808703" y="2589377"/>
            <a:ext cx="213932" cy="198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92" dirty="0"/>
              <a:t>3</a:t>
            </a: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9D168B92-3E1E-B48D-29E0-950647619C6F}"/>
              </a:ext>
            </a:extLst>
          </p:cNvPr>
          <p:cNvSpPr/>
          <p:nvPr/>
        </p:nvSpPr>
        <p:spPr>
          <a:xfrm>
            <a:off x="8736197" y="2630899"/>
            <a:ext cx="154417" cy="14546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246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86714E8-190B-F459-9284-714CBBF132C1}"/>
              </a:ext>
            </a:extLst>
          </p:cNvPr>
          <p:cNvSpPr txBox="1"/>
          <p:nvPr/>
        </p:nvSpPr>
        <p:spPr>
          <a:xfrm>
            <a:off x="8692791" y="2604213"/>
            <a:ext cx="213932" cy="198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92" dirty="0"/>
              <a:t>4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C2C551C7-6CF0-BD9F-6214-DAACE1F0A9A1}"/>
              </a:ext>
            </a:extLst>
          </p:cNvPr>
          <p:cNvSpPr/>
          <p:nvPr/>
        </p:nvSpPr>
        <p:spPr>
          <a:xfrm>
            <a:off x="8888597" y="2265411"/>
            <a:ext cx="154417" cy="14546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246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5F1E6BC5-2E8A-8FA5-3015-42B2D0DFCC92}"/>
              </a:ext>
            </a:extLst>
          </p:cNvPr>
          <p:cNvSpPr txBox="1"/>
          <p:nvPr/>
        </p:nvSpPr>
        <p:spPr>
          <a:xfrm>
            <a:off x="8845191" y="2238725"/>
            <a:ext cx="213932" cy="198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92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12043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CE7E525-DF0A-44E6-A766-022A08134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027" y="1124793"/>
            <a:ext cx="8381373" cy="4405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000" b="1" dirty="0"/>
              <a:t>Proces Ruimtelijk Uitvoeringsplan (RUP) &amp; plan-MER</a:t>
            </a:r>
          </a:p>
          <a:p>
            <a:pPr lvl="1"/>
            <a:endParaRPr lang="nl-BE" sz="2000" dirty="0"/>
          </a:p>
          <a:p>
            <a:r>
              <a:rPr lang="nl-BE" sz="2000" dirty="0"/>
              <a:t>Maart 2022		Opmaak </a:t>
            </a:r>
            <a:r>
              <a:rPr lang="nl-BE" sz="2000" b="1" dirty="0"/>
              <a:t>start- en procesnota</a:t>
            </a:r>
          </a:p>
          <a:p>
            <a:r>
              <a:rPr lang="nl-BE" sz="2000" dirty="0"/>
              <a:t>Augustus 2022 	</a:t>
            </a:r>
            <a:r>
              <a:rPr lang="nl-BE" sz="2000" b="1" dirty="0"/>
              <a:t>Publieke raadpleging </a:t>
            </a:r>
            <a:r>
              <a:rPr lang="nl-BE" sz="2000" dirty="0"/>
              <a:t>en </a:t>
            </a:r>
            <a:r>
              <a:rPr lang="nl-BE" sz="2000" b="1" dirty="0"/>
              <a:t>adviesvraag</a:t>
            </a:r>
            <a:r>
              <a:rPr lang="nl-BE" sz="2000" dirty="0"/>
              <a:t> </a:t>
            </a:r>
          </a:p>
          <a:p>
            <a:pPr marL="0" indent="0">
              <a:buNone/>
            </a:pPr>
            <a:r>
              <a:rPr lang="nl-BE" sz="2000" dirty="0"/>
              <a:t>			start- en procesnota</a:t>
            </a:r>
          </a:p>
          <a:p>
            <a:pPr marL="63481" indent="0">
              <a:buNone/>
            </a:pPr>
            <a:endParaRPr lang="nl-BE" sz="2000" dirty="0"/>
          </a:p>
          <a:p>
            <a:r>
              <a:rPr lang="nl-BE" sz="2000" dirty="0"/>
              <a:t>Najaar 2023		Gesprekken hogere overheden n.a.v. 				</a:t>
            </a:r>
            <a:r>
              <a:rPr lang="nl-BE" sz="2000" b="1" dirty="0"/>
              <a:t>adviezen</a:t>
            </a:r>
          </a:p>
          <a:p>
            <a:r>
              <a:rPr lang="nl-BE" sz="2000" dirty="0"/>
              <a:t>Einde 2023		Gesprekken eigenaars MN III</a:t>
            </a:r>
          </a:p>
          <a:p>
            <a:endParaRPr lang="nl-BE" sz="2000" dirty="0"/>
          </a:p>
          <a:p>
            <a:pPr lvl="1"/>
            <a:endParaRPr lang="nl-BE" sz="2000" dirty="0"/>
          </a:p>
          <a:p>
            <a:pPr marL="507869" lvl="1" indent="0">
              <a:buNone/>
            </a:pPr>
            <a:endParaRPr lang="nl-BE" sz="2000" dirty="0"/>
          </a:p>
          <a:p>
            <a:endParaRPr lang="nl-BE" sz="2000" dirty="0"/>
          </a:p>
          <a:p>
            <a:endParaRPr lang="nl-BE" sz="2000" b="1" dirty="0"/>
          </a:p>
          <a:p>
            <a:endParaRPr lang="nl-BE" sz="2000" dirty="0"/>
          </a:p>
          <a:p>
            <a:pPr lvl="1"/>
            <a:endParaRPr lang="nl-BE" sz="2000" dirty="0"/>
          </a:p>
          <a:p>
            <a:endParaRPr lang="nl-BE" sz="2000" dirty="0"/>
          </a:p>
          <a:p>
            <a:endParaRPr lang="nl-BE" sz="2000" dirty="0"/>
          </a:p>
          <a:p>
            <a:endParaRPr lang="nl-BE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7E2DF3-0A23-40C9-8CCF-FAFF4717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2000" dirty="0"/>
              <a:t>Ruimtelijk uitvoeringsplan en plan-MER</a:t>
            </a:r>
          </a:p>
        </p:txBody>
      </p:sp>
    </p:spTree>
    <p:extLst>
      <p:ext uri="{BB962C8B-B14F-4D97-AF65-F5344CB8AC3E}">
        <p14:creationId xmlns:p14="http://schemas.microsoft.com/office/powerpoint/2010/main" val="1731925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CE7E525-DF0A-44E6-A766-022A08134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2000" b="1" dirty="0"/>
              <a:t>Doelstellingen masterplan &amp; startnota RUP:</a:t>
            </a:r>
          </a:p>
          <a:p>
            <a:pPr marL="0" indent="0">
              <a:buNone/>
            </a:pPr>
            <a:r>
              <a:rPr lang="nl-BE" sz="2000" b="1" dirty="0"/>
              <a:t>Site Mechelen-Noord III</a:t>
            </a:r>
          </a:p>
          <a:p>
            <a:r>
              <a:rPr lang="nl-BE" sz="2000" b="1" dirty="0"/>
              <a:t>Duurzame bedrijvenzone </a:t>
            </a:r>
            <a:r>
              <a:rPr lang="nl-BE" sz="2000" dirty="0"/>
              <a:t>voor </a:t>
            </a:r>
            <a:r>
              <a:rPr lang="nl-BE" sz="2000" b="1" dirty="0"/>
              <a:t>lokale bedrijvigheid (KMO); </a:t>
            </a:r>
            <a:r>
              <a:rPr lang="nl-BE" sz="2000" dirty="0"/>
              <a:t>productie, hybride en maakindustrie. Geen autonome kantoren.</a:t>
            </a:r>
          </a:p>
          <a:p>
            <a:r>
              <a:rPr lang="nl-BE" sz="2000" dirty="0"/>
              <a:t>Bestaande </a:t>
            </a:r>
            <a:r>
              <a:rPr lang="nl-BE" sz="2000" b="1" dirty="0"/>
              <a:t>woningen rechtszekerheid </a:t>
            </a:r>
            <a:r>
              <a:rPr lang="nl-BE" sz="2000" dirty="0"/>
              <a:t>bieden</a:t>
            </a:r>
          </a:p>
          <a:p>
            <a:pPr marL="0" indent="0">
              <a:buNone/>
            </a:pPr>
            <a:r>
              <a:rPr lang="nl-BE" sz="2000" b="1" dirty="0"/>
              <a:t>Site Slachthuis-Dierenbescherming</a:t>
            </a:r>
          </a:p>
          <a:p>
            <a:r>
              <a:rPr lang="nl-BE" sz="2000" b="1" dirty="0"/>
              <a:t>Woonontwikkeling</a:t>
            </a:r>
            <a:r>
              <a:rPr lang="nl-BE" sz="2000" dirty="0"/>
              <a:t> en koppeling aan ontharding en versterking van de relatie met het </a:t>
            </a:r>
            <a:r>
              <a:rPr lang="nl-BE" sz="2000" b="1" dirty="0"/>
              <a:t>water en de groene ruimte</a:t>
            </a:r>
          </a:p>
          <a:p>
            <a:r>
              <a:rPr lang="nl-BE" sz="2000" dirty="0"/>
              <a:t>Verbeteren </a:t>
            </a:r>
            <a:r>
              <a:rPr lang="nl-BE" sz="2000" b="1" dirty="0"/>
              <a:t>verkeersleefbaarheid</a:t>
            </a:r>
          </a:p>
          <a:p>
            <a:endParaRPr lang="nl-BE" sz="2000" dirty="0"/>
          </a:p>
          <a:p>
            <a:pPr lvl="1"/>
            <a:endParaRPr lang="nl-BE" sz="2000" dirty="0"/>
          </a:p>
          <a:p>
            <a:pPr marL="507869" lvl="1" indent="0">
              <a:buNone/>
            </a:pPr>
            <a:endParaRPr lang="nl-BE" sz="1800" dirty="0"/>
          </a:p>
          <a:p>
            <a:endParaRPr lang="nl-BE" sz="2000" dirty="0"/>
          </a:p>
          <a:p>
            <a:endParaRPr lang="nl-BE" sz="800" b="1" dirty="0"/>
          </a:p>
          <a:p>
            <a:endParaRPr lang="nl-BE" sz="2000" dirty="0"/>
          </a:p>
          <a:p>
            <a:pPr lvl="1"/>
            <a:endParaRPr lang="nl-BE" sz="1000" dirty="0"/>
          </a:p>
          <a:p>
            <a:endParaRPr lang="nl-BE" sz="1400" dirty="0"/>
          </a:p>
          <a:p>
            <a:endParaRPr lang="nl-BE" sz="1800" dirty="0"/>
          </a:p>
          <a:p>
            <a:endParaRPr lang="nl-BE" sz="2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7E2DF3-0A23-40C9-8CCF-FAFF4717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2000" dirty="0"/>
              <a:t>Ruimtelijk uitvoeringsplan en plan-MER</a:t>
            </a:r>
          </a:p>
        </p:txBody>
      </p:sp>
    </p:spTree>
    <p:extLst>
      <p:ext uri="{BB962C8B-B14F-4D97-AF65-F5344CB8AC3E}">
        <p14:creationId xmlns:p14="http://schemas.microsoft.com/office/powerpoint/2010/main" val="2921583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CE7E525-DF0A-44E6-A766-022A08134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027" y="1124793"/>
            <a:ext cx="3917373" cy="4405673"/>
          </a:xfrm>
        </p:spPr>
        <p:txBody>
          <a:bodyPr>
            <a:normAutofit/>
          </a:bodyPr>
          <a:lstStyle/>
          <a:p>
            <a:r>
              <a:rPr lang="nl-BE" sz="2000" dirty="0"/>
              <a:t>Behoud waardevol </a:t>
            </a:r>
            <a:r>
              <a:rPr lang="nl-BE" sz="2000" b="1" dirty="0"/>
              <a:t>groen</a:t>
            </a:r>
          </a:p>
          <a:p>
            <a:r>
              <a:rPr lang="nl-BE" sz="2000" dirty="0"/>
              <a:t>Robuuste groenstructuur en ruimte voor water langs </a:t>
            </a:r>
            <a:r>
              <a:rPr lang="nl-BE" sz="2000" b="1" dirty="0"/>
              <a:t>de Vrouwvliet</a:t>
            </a:r>
          </a:p>
          <a:p>
            <a:r>
              <a:rPr lang="nl-BE" sz="2000" b="1" dirty="0"/>
              <a:t>Doorwaadbaarheid</a:t>
            </a:r>
            <a:r>
              <a:rPr lang="nl-BE" sz="2000" dirty="0"/>
              <a:t> voor wandelaars en fietsers</a:t>
            </a:r>
          </a:p>
          <a:p>
            <a:endParaRPr lang="nl-BE" sz="2000" dirty="0"/>
          </a:p>
          <a:p>
            <a:pPr lvl="1"/>
            <a:endParaRPr lang="nl-BE" sz="2000" dirty="0"/>
          </a:p>
          <a:p>
            <a:pPr marL="507869" lvl="1" indent="0">
              <a:buNone/>
            </a:pPr>
            <a:endParaRPr lang="nl-BE" sz="1800" dirty="0"/>
          </a:p>
          <a:p>
            <a:endParaRPr lang="nl-BE" sz="2000" dirty="0"/>
          </a:p>
          <a:p>
            <a:endParaRPr lang="nl-BE" sz="800" b="1" dirty="0"/>
          </a:p>
          <a:p>
            <a:endParaRPr lang="nl-BE" sz="2000" dirty="0"/>
          </a:p>
          <a:p>
            <a:pPr lvl="1"/>
            <a:endParaRPr lang="nl-BE" sz="1000" dirty="0"/>
          </a:p>
          <a:p>
            <a:endParaRPr lang="nl-BE" sz="1400" dirty="0"/>
          </a:p>
          <a:p>
            <a:endParaRPr lang="nl-BE" sz="1800" dirty="0"/>
          </a:p>
          <a:p>
            <a:endParaRPr lang="nl-BE" sz="2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7E2DF3-0A23-40C9-8CCF-FAFF4717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2000" dirty="0"/>
              <a:t>Ruimtelijk uitvoeringsplan en plan-MER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A991026-3A98-3320-4D8D-75063BD8FB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72" t="1948"/>
          <a:stretch/>
        </p:blipFill>
        <p:spPr>
          <a:xfrm>
            <a:off x="5506928" y="792000"/>
            <a:ext cx="4653072" cy="483428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554C2D8-2610-3346-EB9D-CEA44B5128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264" r="76733"/>
          <a:stretch/>
        </p:blipFill>
        <p:spPr>
          <a:xfrm>
            <a:off x="8522372" y="4505999"/>
            <a:ext cx="1627062" cy="118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22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CE7E525-DF0A-44E6-A766-022A08134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2000" b="1" dirty="0"/>
              <a:t>Adviezen Departement Omgeving, Agentschap Innoveren en Ondernemen &amp; Provincie Antwerpen </a:t>
            </a:r>
            <a:r>
              <a:rPr lang="nl-BE" sz="2000" b="1" dirty="0" err="1"/>
              <a:t>i.k.v</a:t>
            </a:r>
            <a:r>
              <a:rPr lang="nl-BE" sz="2000" b="1" dirty="0"/>
              <a:t>. de startnota van het RUP</a:t>
            </a:r>
          </a:p>
          <a:p>
            <a:r>
              <a:rPr lang="nl-BE" sz="2000" b="1" dirty="0"/>
              <a:t>Site Mechelen-Noord III</a:t>
            </a:r>
          </a:p>
          <a:p>
            <a:pPr lvl="1"/>
            <a:r>
              <a:rPr lang="nl-BE" sz="2000" dirty="0"/>
              <a:t>Behoud bestemming ‘gebied voor gemengd regionaal bedrijventerrein’</a:t>
            </a:r>
          </a:p>
          <a:p>
            <a:pPr lvl="1"/>
            <a:r>
              <a:rPr lang="nl-BE" sz="2000" dirty="0"/>
              <a:t>Geen herbestemming van de zonevreemde woningen</a:t>
            </a:r>
          </a:p>
          <a:p>
            <a:pPr marL="571355" lvl="1" indent="0">
              <a:buNone/>
            </a:pPr>
            <a:endParaRPr lang="nl-BE" sz="2000" dirty="0"/>
          </a:p>
          <a:p>
            <a:r>
              <a:rPr lang="nl-BE" sz="2000" b="1" dirty="0"/>
              <a:t>Site Slachthuis</a:t>
            </a:r>
          </a:p>
          <a:p>
            <a:pPr lvl="1"/>
            <a:r>
              <a:rPr lang="nl-BE" sz="2000" dirty="0"/>
              <a:t>Compensatie nodig bij verlies aan bedrijventerrein</a:t>
            </a:r>
          </a:p>
          <a:p>
            <a:pPr lvl="1"/>
            <a:endParaRPr lang="nl-BE" sz="2000" dirty="0"/>
          </a:p>
          <a:p>
            <a:endParaRPr lang="nl-BE" sz="2000" dirty="0"/>
          </a:p>
          <a:p>
            <a:pPr lvl="1"/>
            <a:endParaRPr lang="nl-BE" sz="2000" dirty="0"/>
          </a:p>
          <a:p>
            <a:pPr marL="507869" lvl="1" indent="0">
              <a:buNone/>
            </a:pPr>
            <a:endParaRPr lang="nl-BE" sz="1800" dirty="0"/>
          </a:p>
          <a:p>
            <a:endParaRPr lang="nl-BE" sz="2000" dirty="0"/>
          </a:p>
          <a:p>
            <a:endParaRPr lang="nl-BE" sz="800" b="1" dirty="0"/>
          </a:p>
          <a:p>
            <a:endParaRPr lang="nl-BE" sz="2000" dirty="0"/>
          </a:p>
          <a:p>
            <a:pPr lvl="1"/>
            <a:endParaRPr lang="nl-BE" sz="1000" dirty="0"/>
          </a:p>
          <a:p>
            <a:endParaRPr lang="nl-BE" sz="1400" dirty="0"/>
          </a:p>
          <a:p>
            <a:endParaRPr lang="nl-BE" sz="1800" dirty="0"/>
          </a:p>
          <a:p>
            <a:endParaRPr lang="nl-BE" sz="2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7E2DF3-0A23-40C9-8CCF-FAFF4717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2000" dirty="0"/>
              <a:t>Ruimtelijk uitvoeringsplan en plan-MER</a:t>
            </a:r>
          </a:p>
        </p:txBody>
      </p:sp>
    </p:spTree>
    <p:extLst>
      <p:ext uri="{BB962C8B-B14F-4D97-AF65-F5344CB8AC3E}">
        <p14:creationId xmlns:p14="http://schemas.microsoft.com/office/powerpoint/2010/main" val="1073692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CE7E525-DF0A-44E6-A766-022A08134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sz="2000" b="1" dirty="0"/>
              <a:t>Site Mechelen-Noord III</a:t>
            </a:r>
          </a:p>
          <a:p>
            <a:r>
              <a:rPr lang="nl-BE" sz="2000" dirty="0"/>
              <a:t>Ontwikkeling op termijn met regionale bedrijvigheid</a:t>
            </a:r>
          </a:p>
          <a:p>
            <a:r>
              <a:rPr lang="nl-BE" sz="2000" dirty="0"/>
              <a:t>Ontsluiting via </a:t>
            </a:r>
            <a:r>
              <a:rPr lang="nl-BE" sz="2000" dirty="0" err="1"/>
              <a:t>Malinas</a:t>
            </a:r>
            <a:endParaRPr lang="nl-BE" sz="2000" dirty="0"/>
          </a:p>
          <a:p>
            <a:r>
              <a:rPr lang="nl-BE" sz="2000" dirty="0"/>
              <a:t>Behoud groen in zuidelijk deel</a:t>
            </a:r>
            <a:endParaRPr lang="nl-BE" sz="2100" dirty="0"/>
          </a:p>
          <a:p>
            <a:r>
              <a:rPr lang="nl-BE" sz="2000" dirty="0" err="1"/>
              <a:t>Herlokalisatie</a:t>
            </a:r>
            <a:r>
              <a:rPr lang="nl-BE" sz="2000" dirty="0"/>
              <a:t> Dierenbescherming</a:t>
            </a:r>
          </a:p>
          <a:p>
            <a:endParaRPr lang="nl-BE" sz="2000" dirty="0"/>
          </a:p>
          <a:p>
            <a:pPr lvl="1"/>
            <a:endParaRPr lang="nl-BE" sz="2000" dirty="0"/>
          </a:p>
          <a:p>
            <a:pPr marL="507869" lvl="1" indent="0">
              <a:buNone/>
            </a:pPr>
            <a:endParaRPr lang="nl-BE" sz="1800" dirty="0"/>
          </a:p>
          <a:p>
            <a:endParaRPr lang="nl-BE" sz="2000" dirty="0"/>
          </a:p>
          <a:p>
            <a:endParaRPr lang="nl-BE" sz="800" b="1" dirty="0"/>
          </a:p>
          <a:p>
            <a:endParaRPr lang="nl-BE" sz="2000" dirty="0"/>
          </a:p>
          <a:p>
            <a:pPr lvl="1"/>
            <a:endParaRPr lang="nl-BE" sz="1000" dirty="0"/>
          </a:p>
          <a:p>
            <a:endParaRPr lang="nl-BE" sz="1400" dirty="0"/>
          </a:p>
          <a:p>
            <a:endParaRPr lang="nl-BE" sz="1800" dirty="0"/>
          </a:p>
          <a:p>
            <a:endParaRPr lang="nl-BE" sz="2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7E2DF3-0A23-40C9-8CCF-FAFF4717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2000" dirty="0"/>
              <a:t>Vervolgstappen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339698F-0F5B-2971-8D50-1DF4259B9E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78" t="10332" r="22445" b="29702"/>
          <a:stretch/>
        </p:blipFill>
        <p:spPr>
          <a:xfrm>
            <a:off x="6735763" y="2641600"/>
            <a:ext cx="2819204" cy="28168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554138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3C3C3C"/>
      </a:dk1>
      <a:lt1>
        <a:sysClr val="window" lastClr="FFFFFF"/>
      </a:lt1>
      <a:dk2>
        <a:srgbClr val="3C3C3C"/>
      </a:dk2>
      <a:lt2>
        <a:srgbClr val="F2F2F2"/>
      </a:lt2>
      <a:accent1>
        <a:srgbClr val="29C2DE"/>
      </a:accent1>
      <a:accent2>
        <a:srgbClr val="641B52"/>
      </a:accent2>
      <a:accent3>
        <a:srgbClr val="63D4E7"/>
      </a:accent3>
      <a:accent4>
        <a:srgbClr val="A42C87"/>
      </a:accent4>
      <a:accent5>
        <a:srgbClr val="B6EBF4"/>
      </a:accent5>
      <a:accent6>
        <a:srgbClr val="E18FCD"/>
      </a:accent6>
      <a:hlink>
        <a:srgbClr val="29C2DE"/>
      </a:hlink>
      <a:folHlink>
        <a:srgbClr val="641B52"/>
      </a:folHlink>
    </a:clrScheme>
    <a:fontScheme name="Aangepast 1">
      <a:majorFont>
        <a:latin typeface="Proxima Nova Rg"/>
        <a:ea typeface=""/>
        <a:cs typeface=""/>
      </a:majorFont>
      <a:minorFont>
        <a:latin typeface="Proxima Nova Rg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chelen_Paars_TitelsBoven.pptx" id="{217BADE7-1BEB-4C01-A722-CA9DDC46CA19}" vid="{36BF4DF0-6423-4C12-ADBE-114CFCB9DADE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BCD47228D5C14DBF1828BFD34F9098" ma:contentTypeVersion="11" ma:contentTypeDescription="Een nieuw document maken." ma:contentTypeScope="" ma:versionID="285bc1529406e44c90fa3575590631af">
  <xsd:schema xmlns:xsd="http://www.w3.org/2001/XMLSchema" xmlns:xs="http://www.w3.org/2001/XMLSchema" xmlns:p="http://schemas.microsoft.com/office/2006/metadata/properties" xmlns:ns3="8a3ee208-9fb1-4e73-8792-0a644e00ae41" xmlns:ns4="1d0430ae-657c-4755-8ce3-3531a137b042" targetNamespace="http://schemas.microsoft.com/office/2006/metadata/properties" ma:root="true" ma:fieldsID="f2cfaaabffe1a3f8d914271d621d0ba9" ns3:_="" ns4:_="">
    <xsd:import namespace="8a3ee208-9fb1-4e73-8792-0a644e00ae41"/>
    <xsd:import namespace="1d0430ae-657c-4755-8ce3-3531a137b04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3ee208-9fb1-4e73-8792-0a644e00ae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0430ae-657c-4755-8ce3-3531a137b04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30782A-4D61-47A2-BF95-47F86576B809}">
  <ds:schemaRefs>
    <ds:schemaRef ds:uri="http://purl.org/dc/terms/"/>
    <ds:schemaRef ds:uri="8a3ee208-9fb1-4e73-8792-0a644e00ae41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1d0430ae-657c-4755-8ce3-3531a137b042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C5F2139E-AE14-457C-85B5-DF8E8EFC89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310AB3-8CCB-49CE-B809-50CDA8DA83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3ee208-9fb1-4e73-8792-0a644e00ae41"/>
    <ds:schemaRef ds:uri="1d0430ae-657c-4755-8ce3-3531a137b0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mechelen_paars_titelsboven</Template>
  <TotalTime>2273</TotalTime>
  <Words>763</Words>
  <Application>Microsoft Office PowerPoint</Application>
  <PresentationFormat>Aangepast</PresentationFormat>
  <Paragraphs>237</Paragraphs>
  <Slides>16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3" baseType="lpstr">
      <vt:lpstr>Arial</vt:lpstr>
      <vt:lpstr>Calibri</vt:lpstr>
      <vt:lpstr>Corbel</vt:lpstr>
      <vt:lpstr>Proxima Nova Rg</vt:lpstr>
      <vt:lpstr>Roboto Condensed</vt:lpstr>
      <vt:lpstr>Trade Gothic LT Pro Bold</vt:lpstr>
      <vt:lpstr>Kantoorthema</vt:lpstr>
      <vt:lpstr>RUP Mechelen-Noord III</vt:lpstr>
      <vt:lpstr>situering</vt:lpstr>
      <vt:lpstr>MASTERPLAN 2021</vt:lpstr>
      <vt:lpstr>Masterplan 2021</vt:lpstr>
      <vt:lpstr>Ruimtelijk uitvoeringsplan en plan-MER</vt:lpstr>
      <vt:lpstr>Ruimtelijk uitvoeringsplan en plan-MER</vt:lpstr>
      <vt:lpstr>Ruimtelijk uitvoeringsplan en plan-MER</vt:lpstr>
      <vt:lpstr>Ruimtelijk uitvoeringsplan en plan-MER</vt:lpstr>
      <vt:lpstr>Vervolgstappen</vt:lpstr>
      <vt:lpstr>Vervolgstappen</vt:lpstr>
      <vt:lpstr>Vervolgstappen</vt:lpstr>
      <vt:lpstr>Vervolgstappen</vt:lpstr>
      <vt:lpstr>VERVOLGSTAPPEN – TIMING RUP SLACHTHUISLAAN </vt:lpstr>
      <vt:lpstr>Behoud uitgangspunten</vt:lpstr>
      <vt:lpstr>VRAGEN?</vt:lpstr>
      <vt:lpstr>PowerPoint-presentatie</vt:lpstr>
    </vt:vector>
  </TitlesOfParts>
  <Company>Stad Mechelen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Tine Vennekens</dc:creator>
  <cp:lastModifiedBy>Tine Vennekens</cp:lastModifiedBy>
  <cp:revision>17</cp:revision>
  <cp:lastPrinted>2017-01-16T12:26:22Z</cp:lastPrinted>
  <dcterms:created xsi:type="dcterms:W3CDTF">2024-01-22T07:04:16Z</dcterms:created>
  <dcterms:modified xsi:type="dcterms:W3CDTF">2024-05-17T14:00:48Z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0x010100B9BCD47228D5C14DBF1828BFD34F9098</vt:lpwstr>
  </property>
</Properties>
</file>