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321" r:id="rId5"/>
    <p:sldId id="323" r:id="rId6"/>
    <p:sldId id="325" r:id="rId7"/>
    <p:sldId id="330" r:id="rId8"/>
    <p:sldId id="331" r:id="rId9"/>
    <p:sldId id="332" r:id="rId10"/>
    <p:sldId id="326" r:id="rId11"/>
    <p:sldId id="327" r:id="rId12"/>
    <p:sldId id="328" r:id="rId13"/>
    <p:sldId id="329" r:id="rId14"/>
    <p:sldId id="324" r:id="rId15"/>
  </p:sldIdLst>
  <p:sldSz cx="10160000" cy="5715000"/>
  <p:notesSz cx="6797675" cy="9928225"/>
  <p:defaultTextStyle>
    <a:defPPr>
      <a:defRPr lang="nl-BE"/>
    </a:defPPr>
    <a:lvl1pPr marL="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6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n Steunpunt" initials="LS" lastIdx="1" clrIdx="0">
    <p:extLst>
      <p:ext uri="{19B8F6BF-5375-455C-9EA6-DF929625EA0E}">
        <p15:presenceInfo xmlns:p15="http://schemas.microsoft.com/office/powerpoint/2012/main" userId="Leen Steunpun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F41"/>
    <a:srgbClr val="FFFFFF"/>
    <a:srgbClr val="29C2DE"/>
    <a:srgbClr val="641B52"/>
    <a:srgbClr val="E9F0E8"/>
    <a:srgbClr val="E8E7E7"/>
    <a:srgbClr val="005A84"/>
    <a:srgbClr val="34848F"/>
    <a:srgbClr val="D1DFCE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972" autoAdjust="0"/>
  </p:normalViewPr>
  <p:slideViewPr>
    <p:cSldViewPr snapToGrid="0">
      <p:cViewPr varScale="1">
        <p:scale>
          <a:sx n="79" d="100"/>
          <a:sy n="79" d="100"/>
        </p:scale>
        <p:origin x="1349" y="62"/>
      </p:cViewPr>
      <p:guideLst>
        <p:guide orient="horz" pos="826"/>
        <p:guide pos="320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-792"/>
    </p:cViewPr>
  </p:sorterViewPr>
  <p:notesViewPr>
    <p:cSldViewPr snapToGrid="0">
      <p:cViewPr varScale="1">
        <p:scale>
          <a:sx n="77" d="100"/>
          <a:sy n="77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DED6-809E-B44C-AA8A-9EC994064BB7}" type="datetimeFigureOut">
              <a:rPr lang="nl-NL" smtClean="0"/>
              <a:t>17-1-2024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6C32-516E-694C-80B9-E469F4CB0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23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019EA-AC92-455A-A11F-F683C5156120}" type="datetimeFigureOut">
              <a:rPr lang="nl-BE" smtClean="0"/>
              <a:t>17/01/2024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56DE-CB42-4FDC-A807-C10209951F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61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285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9134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194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2435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0372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517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431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2CE453F0-AAF6-49FC-B32B-590333481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_2kolomm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741" y="2320007"/>
            <a:ext cx="8564629" cy="3127332"/>
          </a:xfrm>
        </p:spPr>
        <p:txBody>
          <a:bodyPr numCol="2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Tx/>
              <a:buNone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395103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797262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192365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696827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8743" y="996112"/>
            <a:ext cx="8564629" cy="1074514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A83FEBA-8931-4AEA-963B-BFEEDE7A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ABC8E37-0BC5-4D7F-8BB6-94B257253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8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_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FE930F-50B3-4C98-B3D1-C6A6CB9E4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51" y="592457"/>
            <a:ext cx="9166478" cy="4239515"/>
          </a:xfrm>
        </p:spPr>
        <p:txBody>
          <a:bodyPr anchor="t">
            <a:noAutofit/>
          </a:bodyPr>
          <a:lstStyle>
            <a:lvl1pPr>
              <a:lnSpc>
                <a:spcPts val="15000"/>
              </a:lnSpc>
              <a:defRPr sz="15000"/>
            </a:lvl1pPr>
          </a:lstStyle>
          <a:p>
            <a:r>
              <a:rPr lang="nl-BE" dirty="0"/>
              <a:t>Vrij in te</a:t>
            </a:r>
            <a:br>
              <a:rPr lang="nl-BE" dirty="0"/>
            </a:br>
            <a:r>
              <a:rPr lang="nl-BE" dirty="0"/>
              <a:t>vullen</a:t>
            </a:r>
          </a:p>
        </p:txBody>
      </p:sp>
    </p:spTree>
    <p:extLst>
      <p:ext uri="{BB962C8B-B14F-4D97-AF65-F5344CB8AC3E}">
        <p14:creationId xmlns:p14="http://schemas.microsoft.com/office/powerpoint/2010/main" val="3652816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DC5E092-62E6-4F23-8454-BA2951057AD6}"/>
              </a:ext>
            </a:extLst>
          </p:cNvPr>
          <p:cNvSpPr txBox="1">
            <a:spLocks/>
          </p:cNvSpPr>
          <p:nvPr userDrawn="1"/>
        </p:nvSpPr>
        <p:spPr>
          <a:xfrm>
            <a:off x="397851" y="740588"/>
            <a:ext cx="9552234" cy="2027506"/>
          </a:xfrm>
          <a:prstGeom prst="rect">
            <a:avLst/>
          </a:prstGeom>
        </p:spPr>
        <p:txBody>
          <a:bodyPr vert="horz" lIns="101576" tIns="50788" rIns="101576" bIns="50788" rtlCol="0" anchor="ctr" anchorCtr="0">
            <a:noAutofit/>
          </a:bodyPr>
          <a:lstStyle>
            <a:lvl1pPr algn="l" defTabSz="914187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>
              <a:lnSpc>
                <a:spcPts val="10222"/>
              </a:lnSpc>
            </a:pPr>
            <a:r>
              <a:rPr lang="nl-NL" sz="15000" dirty="0">
                <a:solidFill>
                  <a:srgbClr val="641B52"/>
                </a:solidFill>
              </a:rPr>
              <a:t>bedankt</a:t>
            </a:r>
            <a:endParaRPr lang="nl-BE" sz="15000" dirty="0">
              <a:solidFill>
                <a:srgbClr val="641B52"/>
              </a:solidFill>
            </a:endParaRP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17D744-462D-4DFB-9FEF-E755EDE953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27" y="1386958"/>
            <a:ext cx="1367946" cy="29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ABF16D0E-FFD7-4196-B71A-E9E0D110BD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03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641B52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641B52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>
            <a:outerShdw blurRad="38100" dir="5400000" algn="ctr" rotWithShape="0">
              <a:schemeClr val="bg2">
                <a:lumMod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26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F96EADA1-DB7E-405D-A61D-55CCCB3E1B3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8EF80E89-F79D-4E8B-8984-1AD9815F4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8DCB010-9508-4999-B0D5-23A837234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453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 en subtitel">
    <p:bg>
      <p:bgPr>
        <a:solidFill>
          <a:srgbClr val="29C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C8675362-D3A0-44B0-82FD-3A37F5AD251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935AC582-5952-41F5-B92B-567DB2E3B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141DFC9-B072-43F4-9741-6DFF9EC516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88E2ADD-F65B-41E0-B72F-9593F549A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642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C8D5DE-400E-455F-A043-08234EEB5874}"/>
              </a:ext>
            </a:extLst>
          </p:cNvPr>
          <p:cNvSpPr/>
          <p:nvPr userDrawn="1"/>
        </p:nvSpPr>
        <p:spPr>
          <a:xfrm>
            <a:off x="0" y="0"/>
            <a:ext cx="1858617" cy="57150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12" name="Vijfhoek 1">
            <a:extLst>
              <a:ext uri="{FF2B5EF4-FFF2-40B4-BE49-F238E27FC236}">
                <a16:creationId xmlns:a16="http://schemas.microsoft.com/office/drawing/2014/main" id="{C7CD23A2-B51F-4827-8CC9-147DB0F9CEB3}"/>
              </a:ext>
            </a:extLst>
          </p:cNvPr>
          <p:cNvSpPr/>
          <p:nvPr userDrawn="1"/>
        </p:nvSpPr>
        <p:spPr>
          <a:xfrm>
            <a:off x="244389" y="222214"/>
            <a:ext cx="3223291" cy="3222681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6803536-6FCB-4DA3-BD06-01C76D76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48127"/>
            <a:ext cx="6075667" cy="538234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A45DF-F651-4CC5-A15B-BB7763638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600758"/>
            <a:ext cx="2864338" cy="1857119"/>
          </a:xfr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4000" b="1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446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ondera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DEFEADA-9D9D-445B-840D-CE773F9020CB}"/>
              </a:ext>
            </a:extLst>
          </p:cNvPr>
          <p:cNvSpPr/>
          <p:nvPr userDrawn="1"/>
        </p:nvSpPr>
        <p:spPr>
          <a:xfrm>
            <a:off x="0" y="0"/>
            <a:ext cx="10160000" cy="685800"/>
          </a:xfrm>
          <a:prstGeom prst="rect">
            <a:avLst/>
          </a:pr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920A34-A6F4-4B4A-B2B9-0902D538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34489"/>
            <a:ext cx="8422903" cy="551310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defRPr sz="400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6" name="Vijfhoek 1">
            <a:extLst>
              <a:ext uri="{FF2B5EF4-FFF2-40B4-BE49-F238E27FC236}">
                <a16:creationId xmlns:a16="http://schemas.microsoft.com/office/drawing/2014/main" id="{E336FE68-97F0-4A2D-B396-7573F335E6E1}"/>
              </a:ext>
            </a:extLst>
          </p:cNvPr>
          <p:cNvSpPr/>
          <p:nvPr userDrawn="1"/>
        </p:nvSpPr>
        <p:spPr>
          <a:xfrm>
            <a:off x="160001" y="134489"/>
            <a:ext cx="990492" cy="990304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8154977" cy="4405673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728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19" y="1117023"/>
            <a:ext cx="6137453" cy="4330316"/>
          </a:xfrm>
        </p:spPr>
        <p:txBody>
          <a:bodyPr anchor="t" anchorCtr="0"/>
          <a:lstStyle>
            <a:lvl1pPr marL="301620" indent="-30162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696723" indent="-301620">
              <a:lnSpc>
                <a:spcPct val="100000"/>
              </a:lnSpc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1091827" indent="-294565">
              <a:lnSpc>
                <a:spcPct val="100000"/>
              </a:lnSpc>
              <a:buClr>
                <a:srgbClr val="29C2DE"/>
              </a:buClr>
              <a:buSzPct val="90000"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493985" indent="-301620">
              <a:lnSpc>
                <a:spcPct val="100000"/>
              </a:lnSpc>
              <a:buFont typeface="Arial" panose="020B0604020202020204" pitchFamily="34" charset="0"/>
              <a:buChar char="−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889088" indent="-192260"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641B5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019" y="1117022"/>
            <a:ext cx="2862526" cy="433030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500" b="1">
                <a:solidFill>
                  <a:srgbClr val="29C2DE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0B30D52-3C6E-4872-AE27-C5F5F43C0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7"/>
            <a:ext cx="247102" cy="526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3CBA4E-B847-4748-9F99-72D93B7B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28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08001" y="228864"/>
            <a:ext cx="9144000" cy="9525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1" y="1333505"/>
            <a:ext cx="9144000" cy="3771636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2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82" r:id="rId3"/>
    <p:sldLayoutId id="2147483690" r:id="rId4"/>
    <p:sldLayoutId id="2147483684" r:id="rId5"/>
    <p:sldLayoutId id="2147483674" r:id="rId6"/>
    <p:sldLayoutId id="2147483676" r:id="rId7"/>
    <p:sldLayoutId id="2147483683" r:id="rId8"/>
    <p:sldLayoutId id="2147483685" r:id="rId9"/>
    <p:sldLayoutId id="2147483687" r:id="rId10"/>
    <p:sldLayoutId id="2147483692" r:id="rId11"/>
    <p:sldLayoutId id="2147483688" r:id="rId12"/>
    <p:sldLayoutId id="2147483689" r:id="rId13"/>
  </p:sldLayoutIdLst>
  <p:hf hdr="0" ftr="0" dt="0"/>
  <p:txStyles>
    <p:titleStyle>
      <a:lvl1pPr algn="l" defTabSz="1015743" rtl="0" eaLnBrk="1" latinLnBrk="0" hangingPunct="1">
        <a:spcBef>
          <a:spcPct val="0"/>
        </a:spcBef>
        <a:buNone/>
        <a:defRPr sz="4500" b="1" kern="1200" cap="all" baseline="0">
          <a:solidFill>
            <a:srgbClr val="641B52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380902" indent="-380902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1pPr>
      <a:lvl2pPr marL="825290" indent="-317421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2pPr>
      <a:lvl3pPr marL="1269677" indent="-253935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3pPr>
      <a:lvl4pPr marL="1777550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4pPr>
      <a:lvl5pPr marL="228542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5pPr>
      <a:lvl6pPr marL="279329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164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036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6905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74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61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48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35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228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10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9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E04237D-C73B-4355-B0A6-2DE91D64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800" dirty="0"/>
              <a:t>Integratie Steunpunt Asiel en Migratie</a:t>
            </a:r>
          </a:p>
        </p:txBody>
      </p:sp>
    </p:spTree>
    <p:extLst>
      <p:ext uri="{BB962C8B-B14F-4D97-AF65-F5344CB8AC3E}">
        <p14:creationId xmlns:p14="http://schemas.microsoft.com/office/powerpoint/2010/main" val="342318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68C70-908E-4306-ED19-6073ED6B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 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48037-664D-0975-8750-3449F5EB0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 algn="ctr">
              <a:buNone/>
            </a:pPr>
            <a:r>
              <a:rPr lang="nl-BE" sz="8000" dirty="0"/>
              <a:t>Dialoog!</a:t>
            </a:r>
          </a:p>
        </p:txBody>
      </p:sp>
    </p:spTree>
    <p:extLst>
      <p:ext uri="{BB962C8B-B14F-4D97-AF65-F5344CB8AC3E}">
        <p14:creationId xmlns:p14="http://schemas.microsoft.com/office/powerpoint/2010/main" val="205541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8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4FF91-0F33-4FC7-A208-89E4F2A39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B3A397-09C1-433F-94EC-D4437A117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Werking Steunpunt Asiel &amp; Migratie vzw</a:t>
            </a:r>
          </a:p>
          <a:p>
            <a:r>
              <a:rPr lang="nl-BE" dirty="0"/>
              <a:t>Uitdagingen naar de toekomst toe</a:t>
            </a:r>
          </a:p>
          <a:p>
            <a:r>
              <a:rPr lang="nl-BE" dirty="0"/>
              <a:t>Piste tot integratie</a:t>
            </a:r>
          </a:p>
          <a:p>
            <a:r>
              <a:rPr lang="nl-BE" dirty="0"/>
              <a:t>Timing</a:t>
            </a:r>
          </a:p>
          <a:p>
            <a:r>
              <a:rPr lang="nl-BE" dirty="0"/>
              <a:t>Vragen</a:t>
            </a:r>
          </a:p>
        </p:txBody>
      </p:sp>
    </p:spTree>
    <p:extLst>
      <p:ext uri="{BB962C8B-B14F-4D97-AF65-F5344CB8AC3E}">
        <p14:creationId xmlns:p14="http://schemas.microsoft.com/office/powerpoint/2010/main" val="931980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443F17-CA56-35C9-605D-9E55EFA2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84534"/>
            <a:ext cx="8422903" cy="729865"/>
          </a:xfrm>
        </p:spPr>
        <p:txBody>
          <a:bodyPr/>
          <a:lstStyle/>
          <a:p>
            <a:r>
              <a:rPr lang="nl-BE" sz="3600" dirty="0"/>
              <a:t>Werking Steunpunt Asiel &amp; Migratie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0574C7-67B3-85A5-AE5B-A625CDB9D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Geschiedenis</a:t>
            </a:r>
          </a:p>
          <a:p>
            <a:r>
              <a:rPr lang="nl-BE" dirty="0"/>
              <a:t>Doelgroep</a:t>
            </a:r>
          </a:p>
          <a:p>
            <a:r>
              <a:rPr lang="nl-BE" dirty="0"/>
              <a:t>Aanbod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6921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E4364-2D70-47FC-848A-6AB83ADF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Geschiedenis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1138E7-B6D1-4647-87AA-7DB39AC50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l-BE" sz="8000" dirty="0"/>
              <a:t>Opgericht in 1989, met als doelstellingen: </a:t>
            </a:r>
          </a:p>
          <a:p>
            <a:pPr marL="0" indent="0">
              <a:buNone/>
            </a:pPr>
            <a:endParaRPr lang="nl-BE" sz="8000" dirty="0"/>
          </a:p>
          <a:p>
            <a:r>
              <a:rPr lang="nl-BE" sz="8000" dirty="0"/>
              <a:t>Positief-realistisch onthaal</a:t>
            </a:r>
          </a:p>
          <a:p>
            <a:r>
              <a:rPr lang="nl-BE" sz="8000" dirty="0"/>
              <a:t>Integratiegerichte begeleiding en psychosociale zorg</a:t>
            </a:r>
          </a:p>
          <a:p>
            <a:r>
              <a:rPr lang="nl-BE" sz="8000" dirty="0"/>
              <a:t>De coördinatie van een vrijwilligersnetwerk</a:t>
            </a:r>
          </a:p>
          <a:p>
            <a:r>
              <a:rPr lang="nl-BE" sz="8000" dirty="0"/>
              <a:t>Sensibilisatie initiatieven m.b.t. vluchtelingen</a:t>
            </a:r>
          </a:p>
          <a:p>
            <a:pPr marL="0" indent="0">
              <a:buNone/>
            </a:pPr>
            <a:endParaRPr lang="nl-BE" sz="8000" dirty="0"/>
          </a:p>
          <a:p>
            <a:r>
              <a:rPr lang="nl-BE" sz="8000" dirty="0"/>
              <a:t>Oriëntatie naar een zinvol toekomstperspectief, hier of in het land van herkomst</a:t>
            </a:r>
          </a:p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  <a:p>
            <a:pPr marL="0" indent="0">
              <a:buNone/>
            </a:pPr>
            <a:r>
              <a:rPr lang="nl-B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4255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25019-01C5-4F02-8CFD-35F6D5C8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Doelgroep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B3B5BD-3BEB-4701-A93F-E7FE67DEA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963561"/>
            <a:ext cx="8154977" cy="45669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sz="2200" dirty="0"/>
          </a:p>
          <a:p>
            <a:r>
              <a:rPr lang="nl-BE" sz="2200" dirty="0"/>
              <a:t>Verzoekers om internationale bescherming</a:t>
            </a:r>
          </a:p>
          <a:p>
            <a:r>
              <a:rPr lang="nl-BE" sz="2200" dirty="0"/>
              <a:t>Mensen met een migratieachtergrond, ongeacht hun statuut</a:t>
            </a:r>
          </a:p>
          <a:p>
            <a:r>
              <a:rPr lang="nl-BE" sz="2200" dirty="0"/>
              <a:t>Mensen met vragen rond verblijfsprocedures</a:t>
            </a:r>
          </a:p>
          <a:p>
            <a:r>
              <a:rPr lang="nl-BE" sz="2200" dirty="0"/>
              <a:t>Gezinsherenigers</a:t>
            </a:r>
          </a:p>
          <a:p>
            <a:r>
              <a:rPr lang="nl-BE" sz="2200" dirty="0"/>
              <a:t>Hulpverleners/mensen die met deze doelgroepen in contact komen</a:t>
            </a:r>
          </a:p>
          <a:p>
            <a:r>
              <a:rPr lang="nl-BE" sz="2200" dirty="0"/>
              <a:t>… </a:t>
            </a:r>
          </a:p>
          <a:p>
            <a:endParaRPr lang="nl-BE" sz="3200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34169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E66F9-D075-45E2-96A2-44D45763D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Aanbod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6589E8-D386-4C6C-AF3D-FF72AA0D9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400" dirty="0"/>
              <a:t>Juridische info en opvolging m.b.t. verblijfsprocedures</a:t>
            </a:r>
          </a:p>
          <a:p>
            <a:r>
              <a:rPr lang="nl-BE" sz="2400" dirty="0"/>
              <a:t>Administratieve ondersteuning </a:t>
            </a:r>
          </a:p>
          <a:p>
            <a:r>
              <a:rPr lang="nl-BE" sz="2400" dirty="0"/>
              <a:t>Psychosociale opvolging </a:t>
            </a:r>
          </a:p>
          <a:p>
            <a:r>
              <a:rPr lang="nl-BE" sz="2400" dirty="0"/>
              <a:t>Gezinshereniging faciliteren &amp; opvolgen</a:t>
            </a:r>
          </a:p>
          <a:p>
            <a:r>
              <a:rPr lang="nl-BE" sz="2400" dirty="0"/>
              <a:t>Gericht doorverwijzen naar relevante diensten </a:t>
            </a:r>
          </a:p>
          <a:p>
            <a:r>
              <a:rPr lang="nl-BE" sz="2400" dirty="0"/>
              <a:t>Voedselbedeling voor meest kwetsbaren</a:t>
            </a:r>
          </a:p>
          <a:p>
            <a:r>
              <a:rPr lang="nl-BE" sz="2400" dirty="0"/>
              <a:t>Ondersteuning vrijwillige terugkeer i.s.m. IOM 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6244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ED0E5-7F57-E1A0-1DE2-3015E9DE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-532015"/>
            <a:ext cx="8422903" cy="2427317"/>
          </a:xfrm>
        </p:spPr>
        <p:txBody>
          <a:bodyPr/>
          <a:lstStyle/>
          <a:p>
            <a:r>
              <a:rPr lang="nl-BE" sz="3600" dirty="0"/>
              <a:t>Uitdagingen naar de toekomst toe</a:t>
            </a:r>
            <a:br>
              <a:rPr lang="nl-BE" sz="3600" dirty="0"/>
            </a:br>
            <a:endParaRPr lang="nl-BE" sz="36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4EE3684-9B3D-DD19-3F0D-12D907F20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043" y="1105593"/>
            <a:ext cx="8581961" cy="4424873"/>
          </a:xfrm>
        </p:spPr>
        <p:txBody>
          <a:bodyPr>
            <a:normAutofit/>
          </a:bodyPr>
          <a:lstStyle/>
          <a:p>
            <a:endParaRPr lang="nl-BE" sz="3200" dirty="0"/>
          </a:p>
          <a:p>
            <a:r>
              <a:rPr lang="nl-BE" sz="3200" dirty="0"/>
              <a:t>Opvangcrisis als permanente uitdaging</a:t>
            </a:r>
          </a:p>
          <a:p>
            <a:r>
              <a:rPr lang="nl-BE" sz="3200" dirty="0"/>
              <a:t>Grote en snel veranderende techniciteit</a:t>
            </a:r>
          </a:p>
          <a:p>
            <a:r>
              <a:rPr lang="nl-BE" sz="3200" dirty="0"/>
              <a:t>Groeiende nood aan expertise op de 1</a:t>
            </a:r>
            <a:r>
              <a:rPr lang="nl-BE" sz="3200" baseline="30000" dirty="0"/>
              <a:t>ste</a:t>
            </a:r>
            <a:r>
              <a:rPr lang="nl-BE" sz="3200" dirty="0"/>
              <a:t> lijn</a:t>
            </a:r>
          </a:p>
          <a:p>
            <a:r>
              <a:rPr lang="nl-BE" sz="3200" dirty="0"/>
              <a:t>Financiële draagkracht</a:t>
            </a:r>
          </a:p>
        </p:txBody>
      </p:sp>
    </p:spTree>
    <p:extLst>
      <p:ext uri="{BB962C8B-B14F-4D97-AF65-F5344CB8AC3E}">
        <p14:creationId xmlns:p14="http://schemas.microsoft.com/office/powerpoint/2010/main" val="4000952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8CE2D-A07F-DE1A-9989-661DD5AA6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Piste tot integratie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C364271-A3C6-D9FF-C4B7-131576C62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Inbedding in groter geheel</a:t>
            </a:r>
          </a:p>
          <a:p>
            <a:r>
              <a:rPr lang="nl-BE" dirty="0"/>
              <a:t>Schaalvoordelen op financieel vlak</a:t>
            </a:r>
          </a:p>
          <a:p>
            <a:r>
              <a:rPr lang="nl-BE" dirty="0"/>
              <a:t>Expertiseverhoging en sterkere samenwerking op inhoudelijk vlak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35150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3728D-9441-9009-F358-C96A46979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A8E25D-DB4D-C19B-FD02-B2A630245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Principieel akkoord</a:t>
            </a:r>
          </a:p>
          <a:p>
            <a:r>
              <a:rPr lang="nl-BE" dirty="0"/>
              <a:t>Selectieprocedures doorlopen</a:t>
            </a:r>
          </a:p>
          <a:p>
            <a:r>
              <a:rPr lang="nl-BE" dirty="0"/>
              <a:t>Ontbinding overeenkomst</a:t>
            </a:r>
          </a:p>
          <a:p>
            <a:r>
              <a:rPr lang="nl-BE" dirty="0"/>
              <a:t>Organisatorische inbedding</a:t>
            </a:r>
          </a:p>
          <a:p>
            <a:r>
              <a:rPr lang="nl-BE" dirty="0"/>
              <a:t>Fysieke inbedding</a:t>
            </a:r>
          </a:p>
        </p:txBody>
      </p:sp>
    </p:spTree>
    <p:extLst>
      <p:ext uri="{BB962C8B-B14F-4D97-AF65-F5344CB8AC3E}">
        <p14:creationId xmlns:p14="http://schemas.microsoft.com/office/powerpoint/2010/main" val="7546003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3C3C3C"/>
      </a:dk1>
      <a:lt1>
        <a:sysClr val="window" lastClr="FFFFFF"/>
      </a:lt1>
      <a:dk2>
        <a:srgbClr val="3C3C3C"/>
      </a:dk2>
      <a:lt2>
        <a:srgbClr val="F2F2F2"/>
      </a:lt2>
      <a:accent1>
        <a:srgbClr val="29C2DE"/>
      </a:accent1>
      <a:accent2>
        <a:srgbClr val="641B52"/>
      </a:accent2>
      <a:accent3>
        <a:srgbClr val="63D4E7"/>
      </a:accent3>
      <a:accent4>
        <a:srgbClr val="A42C87"/>
      </a:accent4>
      <a:accent5>
        <a:srgbClr val="B6EBF4"/>
      </a:accent5>
      <a:accent6>
        <a:srgbClr val="E18FCD"/>
      </a:accent6>
      <a:hlink>
        <a:srgbClr val="29C2DE"/>
      </a:hlink>
      <a:folHlink>
        <a:srgbClr val="641B52"/>
      </a:folHlink>
    </a:clrScheme>
    <a:fontScheme name="Aangepast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E9C0D9CF-54BB-4A1F-B3D8-8C05885B8A87}" vid="{E8027752-B7A7-4B12-ACB5-AF0CC311D8C5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BCD47228D5C14DBF1828BFD34F9098" ma:contentTypeVersion="11" ma:contentTypeDescription="Een nieuw document maken." ma:contentTypeScope="" ma:versionID="285bc1529406e44c90fa3575590631af">
  <xsd:schema xmlns:xsd="http://www.w3.org/2001/XMLSchema" xmlns:xs="http://www.w3.org/2001/XMLSchema" xmlns:p="http://schemas.microsoft.com/office/2006/metadata/properties" xmlns:ns3="8a3ee208-9fb1-4e73-8792-0a644e00ae41" xmlns:ns4="1d0430ae-657c-4755-8ce3-3531a137b042" targetNamespace="http://schemas.microsoft.com/office/2006/metadata/properties" ma:root="true" ma:fieldsID="f2cfaaabffe1a3f8d914271d621d0ba9" ns3:_="" ns4:_="">
    <xsd:import namespace="8a3ee208-9fb1-4e73-8792-0a644e00ae41"/>
    <xsd:import namespace="1d0430ae-657c-4755-8ce3-3531a137b0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ee208-9fb1-4e73-8792-0a644e00a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430ae-657c-4755-8ce3-3531a137b04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310AB3-8CCB-49CE-B809-50CDA8DA83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3ee208-9fb1-4e73-8792-0a644e00ae41"/>
    <ds:schemaRef ds:uri="1d0430ae-657c-4755-8ce3-3531a137b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F2139E-AE14-457C-85B5-DF8E8EFC89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30782A-4D61-47A2-BF95-47F86576B809}">
  <ds:schemaRefs>
    <ds:schemaRef ds:uri="http://purl.org/dc/terms/"/>
    <ds:schemaRef ds:uri="8a3ee208-9fb1-4e73-8792-0a644e00ae41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1d0430ae-657c-4755-8ce3-3531a137b042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Mechelen_Blauw_TitelsBoven</Template>
  <TotalTime>1413</TotalTime>
  <Words>208</Words>
  <Application>Microsoft Office PowerPoint</Application>
  <PresentationFormat>Aangepast</PresentationFormat>
  <Paragraphs>68</Paragraphs>
  <Slides>11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Proxima Nova Rg</vt:lpstr>
      <vt:lpstr>Roboto Condensed</vt:lpstr>
      <vt:lpstr>Kantoorthema</vt:lpstr>
      <vt:lpstr>Integratie Steunpunt Asiel en Migratie</vt:lpstr>
      <vt:lpstr>Programma</vt:lpstr>
      <vt:lpstr>Werking Steunpunt Asiel &amp; Migratie </vt:lpstr>
      <vt:lpstr>Geschiedenis</vt:lpstr>
      <vt:lpstr>Doelgroep</vt:lpstr>
      <vt:lpstr>Aanbod</vt:lpstr>
      <vt:lpstr>Uitdagingen naar de toekomst toe </vt:lpstr>
      <vt:lpstr>Piste tot integratie</vt:lpstr>
      <vt:lpstr>Timing</vt:lpstr>
      <vt:lpstr> 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Integratie Steunpunt Asiel en Migratie</dc:title>
  <dc:creator>Mathias Vaes</dc:creator>
  <cp:lastModifiedBy>Mathias Vaes</cp:lastModifiedBy>
  <cp:revision>30</cp:revision>
  <cp:lastPrinted>2017-01-16T12:26:22Z</cp:lastPrinted>
  <dcterms:created xsi:type="dcterms:W3CDTF">2023-12-07T10:18:14Z</dcterms:created>
  <dcterms:modified xsi:type="dcterms:W3CDTF">2024-01-17T07:02:34Z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0x010100B9BCD47228D5C14DBF1828BFD34F9098</vt:lpwstr>
  </property>
</Properties>
</file>