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321" r:id="rId5"/>
    <p:sldId id="323" r:id="rId6"/>
    <p:sldId id="325" r:id="rId7"/>
    <p:sldId id="328" r:id="rId8"/>
    <p:sldId id="332" r:id="rId9"/>
    <p:sldId id="329" r:id="rId10"/>
    <p:sldId id="331" r:id="rId11"/>
    <p:sldId id="330" r:id="rId12"/>
    <p:sldId id="333" r:id="rId13"/>
    <p:sldId id="334" r:id="rId14"/>
    <p:sldId id="335" r:id="rId15"/>
    <p:sldId id="326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27" r:id="rId28"/>
    <p:sldId id="324" r:id="rId29"/>
  </p:sldIdLst>
  <p:sldSz cx="10160000" cy="5715000"/>
  <p:notesSz cx="6797675" cy="9928225"/>
  <p:defaultTextStyle>
    <a:defPPr>
      <a:defRPr lang="nl-BE"/>
    </a:defPPr>
    <a:lvl1pPr marL="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8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6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F41"/>
    <a:srgbClr val="FFFFFF"/>
    <a:srgbClr val="29C2DE"/>
    <a:srgbClr val="641B52"/>
    <a:srgbClr val="E9F0E8"/>
    <a:srgbClr val="E8E7E7"/>
    <a:srgbClr val="005A84"/>
    <a:srgbClr val="34848F"/>
    <a:srgbClr val="D1DFCE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298" autoAdjust="0"/>
  </p:normalViewPr>
  <p:slideViewPr>
    <p:cSldViewPr snapToGrid="0">
      <p:cViewPr varScale="1">
        <p:scale>
          <a:sx n="102" d="100"/>
          <a:sy n="102" d="100"/>
        </p:scale>
        <p:origin x="600" y="58"/>
      </p:cViewPr>
      <p:guideLst>
        <p:guide orient="horz" pos="826"/>
        <p:guide pos="320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DED6-809E-B44C-AA8A-9EC994064BB7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96C32-516E-694C-80B9-E469F4CB02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123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019EA-AC92-455A-A11F-F683C5156120}" type="datetimeFigureOut">
              <a:rPr lang="nl-BE" smtClean="0"/>
              <a:t>18/04/2023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656DE-CB42-4FDC-A807-C10209951F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1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8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1_Tite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jfhoek 1">
            <a:extLst>
              <a:ext uri="{FF2B5EF4-FFF2-40B4-BE49-F238E27FC236}">
                <a16:creationId xmlns:a16="http://schemas.microsoft.com/office/drawing/2014/main" id="{28365D8B-C489-4BD3-B770-08CDD3A4843C}"/>
              </a:ext>
            </a:extLst>
          </p:cNvPr>
          <p:cNvSpPr/>
          <p:nvPr userDrawn="1"/>
        </p:nvSpPr>
        <p:spPr>
          <a:xfrm>
            <a:off x="244389" y="222214"/>
            <a:ext cx="5259878" cy="5258883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29C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Titel 5">
            <a:extLst>
              <a:ext uri="{FF2B5EF4-FFF2-40B4-BE49-F238E27FC236}">
                <a16:creationId xmlns:a16="http://schemas.microsoft.com/office/drawing/2014/main" id="{00519EBB-9663-468D-ABA0-C51056D86D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877911"/>
            <a:ext cx="4962721" cy="2510357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6000" b="1" cap="all" baseline="0">
                <a:solidFill>
                  <a:srgbClr val="641B5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2CE453F0-AAF6-49FC-B32B-590333481E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_Meer tekstruimte_2kolomm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7C58D07-AB51-4061-B806-71AB025E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741" y="2320007"/>
            <a:ext cx="8564629" cy="3127332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520"/>
              </a:spcBef>
              <a:buClr>
                <a:srgbClr val="29C2DE"/>
              </a:buClr>
              <a:buSzPct val="90000"/>
              <a:buFontTx/>
              <a:buNone/>
              <a:defRPr sz="3100"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1pPr>
            <a:lvl2pPr marL="395103" indent="0">
              <a:lnSpc>
                <a:spcPct val="100000"/>
              </a:lnSpc>
              <a:buClr>
                <a:srgbClr val="29C2DE"/>
              </a:buClr>
              <a:buSzPct val="90000"/>
              <a:buFontTx/>
              <a:buNone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2pPr>
            <a:lvl3pPr marL="797262" indent="0">
              <a:lnSpc>
                <a:spcPct val="100000"/>
              </a:lnSpc>
              <a:buClr>
                <a:srgbClr val="29C2DE"/>
              </a:buClr>
              <a:buSzPct val="90000"/>
              <a:buFontTx/>
              <a:buNone/>
              <a:tabLst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3pPr>
            <a:lvl4pPr marL="1192365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4pPr>
            <a:lvl5pPr marL="1696827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5450A5A-F36F-4CE3-93D7-63A0C81516F1}"/>
              </a:ext>
            </a:extLst>
          </p:cNvPr>
          <p:cNvCxnSpPr>
            <a:cxnSpLocks/>
          </p:cNvCxnSpPr>
          <p:nvPr userDrawn="1"/>
        </p:nvCxnSpPr>
        <p:spPr>
          <a:xfrm>
            <a:off x="286016" y="762000"/>
            <a:ext cx="9538116" cy="0"/>
          </a:xfrm>
          <a:prstGeom prst="line">
            <a:avLst/>
          </a:prstGeom>
          <a:ln w="12700">
            <a:solidFill>
              <a:srgbClr val="641B5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47D01AEC-4257-48B0-936A-E923425B47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743" y="996112"/>
            <a:ext cx="8564629" cy="1074514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3500" b="1">
                <a:solidFill>
                  <a:srgbClr val="29C2DE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A83FEBA-8931-4AEA-963B-BFEEDE7A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8" y="1"/>
            <a:ext cx="9085222" cy="76199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BC8E37-0BC5-4D7F-8BB6-94B257253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83" y="153127"/>
            <a:ext cx="247102" cy="5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8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_slide">
    <p:bg>
      <p:bgPr>
        <a:solidFill>
          <a:srgbClr val="29C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1F879FB7-C572-4674-9825-F366937F9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FE930F-50B3-4C98-B3D1-C6A6CB9E4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851" y="592457"/>
            <a:ext cx="9166478" cy="4239515"/>
          </a:xfrm>
        </p:spPr>
        <p:txBody>
          <a:bodyPr anchor="t">
            <a:noAutofit/>
          </a:bodyPr>
          <a:lstStyle>
            <a:lvl1pPr>
              <a:lnSpc>
                <a:spcPts val="15000"/>
              </a:lnSpc>
              <a:defRPr sz="15000"/>
            </a:lvl1pPr>
          </a:lstStyle>
          <a:p>
            <a:r>
              <a:rPr lang="nl-BE" dirty="0"/>
              <a:t>Vrij in te</a:t>
            </a:r>
            <a:br>
              <a:rPr lang="nl-BE" dirty="0"/>
            </a:br>
            <a:r>
              <a:rPr lang="nl-BE" dirty="0"/>
              <a:t>vullen</a:t>
            </a:r>
          </a:p>
        </p:txBody>
      </p:sp>
    </p:spTree>
    <p:extLst>
      <p:ext uri="{BB962C8B-B14F-4D97-AF65-F5344CB8AC3E}">
        <p14:creationId xmlns:p14="http://schemas.microsoft.com/office/powerpoint/2010/main" val="365281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slide">
    <p:bg>
      <p:bgPr>
        <a:solidFill>
          <a:srgbClr val="29C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6DC5E092-62E6-4F23-8454-BA2951057AD6}"/>
              </a:ext>
            </a:extLst>
          </p:cNvPr>
          <p:cNvSpPr txBox="1">
            <a:spLocks/>
          </p:cNvSpPr>
          <p:nvPr userDrawn="1"/>
        </p:nvSpPr>
        <p:spPr>
          <a:xfrm>
            <a:off x="397851" y="740588"/>
            <a:ext cx="9552234" cy="2027506"/>
          </a:xfrm>
          <a:prstGeom prst="rect">
            <a:avLst/>
          </a:prstGeom>
        </p:spPr>
        <p:txBody>
          <a:bodyPr vert="horz" lIns="101576" tIns="50788" rIns="101576" bIns="50788" rtlCol="0" anchor="ctr" anchorCtr="0">
            <a:noAutofit/>
          </a:bodyPr>
          <a:lstStyle>
            <a:lvl1pPr algn="l" defTabSz="914187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defRPr>
            </a:lvl1pPr>
          </a:lstStyle>
          <a:p>
            <a:pPr>
              <a:lnSpc>
                <a:spcPts val="10222"/>
              </a:lnSpc>
            </a:pPr>
            <a:r>
              <a:rPr lang="nl-NL" sz="15000" dirty="0">
                <a:solidFill>
                  <a:srgbClr val="641B52"/>
                </a:solidFill>
              </a:rPr>
              <a:t>bedankt</a:t>
            </a:r>
            <a:endParaRPr lang="nl-BE" sz="15000" dirty="0">
              <a:solidFill>
                <a:srgbClr val="641B52"/>
              </a:solidFill>
            </a:endParaRPr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1F879FB7-C572-4674-9825-F366937F9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9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">
    <p:bg>
      <p:bgPr>
        <a:solidFill>
          <a:srgbClr val="29C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817D744-462D-4DFB-9FEF-E755EDE95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27" y="1386958"/>
            <a:ext cx="1367946" cy="29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2_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jfhoek 1">
            <a:extLst>
              <a:ext uri="{FF2B5EF4-FFF2-40B4-BE49-F238E27FC236}">
                <a16:creationId xmlns:a16="http://schemas.microsoft.com/office/drawing/2014/main" id="{28365D8B-C489-4BD3-B770-08CDD3A4843C}"/>
              </a:ext>
            </a:extLst>
          </p:cNvPr>
          <p:cNvSpPr/>
          <p:nvPr userDrawn="1"/>
        </p:nvSpPr>
        <p:spPr>
          <a:xfrm>
            <a:off x="244389" y="222214"/>
            <a:ext cx="5259878" cy="5258883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29C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Titel 5">
            <a:extLst>
              <a:ext uri="{FF2B5EF4-FFF2-40B4-BE49-F238E27FC236}">
                <a16:creationId xmlns:a16="http://schemas.microsoft.com/office/drawing/2014/main" id="{00519EBB-9663-468D-ABA0-C51056D86D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877911"/>
            <a:ext cx="4962721" cy="2510357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6000" b="1" cap="all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ABF16D0E-FFD7-4196-B71A-E9E0D110BD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  <a:effectLst>
            <a:outerShdw blurRad="38100" dir="5400000" algn="ctr" rotWithShape="0">
              <a:schemeClr val="bg2">
                <a:lumMod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03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1_Titel en sub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jfhoek 1">
            <a:extLst>
              <a:ext uri="{FF2B5EF4-FFF2-40B4-BE49-F238E27FC236}">
                <a16:creationId xmlns:a16="http://schemas.microsoft.com/office/drawing/2014/main" id="{1469AB49-0C9B-4C1C-99C5-6B670A3237C6}"/>
              </a:ext>
            </a:extLst>
          </p:cNvPr>
          <p:cNvSpPr/>
          <p:nvPr userDrawn="1"/>
        </p:nvSpPr>
        <p:spPr>
          <a:xfrm>
            <a:off x="244389" y="222214"/>
            <a:ext cx="5259878" cy="5258883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29C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Titel 1"/>
          <p:cNvSpPr>
            <a:spLocks noGrp="1"/>
          </p:cNvSpPr>
          <p:nvPr>
            <p:ph type="ctrTitle" hasCustomPrompt="1"/>
          </p:nvPr>
        </p:nvSpPr>
        <p:spPr>
          <a:xfrm>
            <a:off x="396000" y="1083180"/>
            <a:ext cx="4932000" cy="3467588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6000" b="1" kern="1000" cap="all" baseline="0">
                <a:solidFill>
                  <a:srgbClr val="641B5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396000" y="4394708"/>
            <a:ext cx="4864027" cy="989804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000">
                <a:solidFill>
                  <a:srgbClr val="641B52"/>
                </a:solidFill>
                <a:latin typeface="Proxima Nova Rg" pitchFamily="50" charset="0"/>
              </a:defRPr>
            </a:lvl1pPr>
            <a:lvl2pPr marL="50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5" name="Afbeelding 14" descr="Afbeelding met tekening&#10;&#10;Automatisch gegenereerde beschrijving">
            <a:extLst>
              <a:ext uri="{FF2B5EF4-FFF2-40B4-BE49-F238E27FC236}">
                <a16:creationId xmlns:a16="http://schemas.microsoft.com/office/drawing/2014/main" id="{41818BCF-7C3E-4613-A801-72FF70868E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2_Titel en sub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jfhoek 1">
            <a:extLst>
              <a:ext uri="{FF2B5EF4-FFF2-40B4-BE49-F238E27FC236}">
                <a16:creationId xmlns:a16="http://schemas.microsoft.com/office/drawing/2014/main" id="{1469AB49-0C9B-4C1C-99C5-6B670A3237C6}"/>
              </a:ext>
            </a:extLst>
          </p:cNvPr>
          <p:cNvSpPr/>
          <p:nvPr userDrawn="1"/>
        </p:nvSpPr>
        <p:spPr>
          <a:xfrm>
            <a:off x="244389" y="222214"/>
            <a:ext cx="5259878" cy="5258883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29C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Titel 1"/>
          <p:cNvSpPr>
            <a:spLocks noGrp="1"/>
          </p:cNvSpPr>
          <p:nvPr>
            <p:ph type="ctrTitle" hasCustomPrompt="1"/>
          </p:nvPr>
        </p:nvSpPr>
        <p:spPr>
          <a:xfrm>
            <a:off x="396000" y="1083180"/>
            <a:ext cx="4932000" cy="3467588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6000" b="1" kern="1000" cap="all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396000" y="4394708"/>
            <a:ext cx="4864027" cy="989804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000">
                <a:solidFill>
                  <a:srgbClr val="FFFFFF"/>
                </a:solidFill>
                <a:latin typeface="Proxima Nova Rg" pitchFamily="50" charset="0"/>
              </a:defRPr>
            </a:lvl1pPr>
            <a:lvl2pPr marL="50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5" name="Afbeelding 14" descr="Afbeelding met tekening&#10;&#10;Automatisch gegenereerde beschrijving">
            <a:extLst>
              <a:ext uri="{FF2B5EF4-FFF2-40B4-BE49-F238E27FC236}">
                <a16:creationId xmlns:a16="http://schemas.microsoft.com/office/drawing/2014/main" id="{41818BCF-7C3E-4613-A801-72FF70868E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  <a:effectLst>
            <a:outerShdw blurRad="38100" dir="5400000" algn="ctr" rotWithShape="0">
              <a:schemeClr val="bg2">
                <a:lumMod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726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vlak_Titel">
    <p:bg>
      <p:bgPr>
        <a:solidFill>
          <a:srgbClr val="29C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jfhoek 1">
            <a:extLst>
              <a:ext uri="{FF2B5EF4-FFF2-40B4-BE49-F238E27FC236}">
                <a16:creationId xmlns:a16="http://schemas.microsoft.com/office/drawing/2014/main" id="{F96EADA1-DB7E-405D-A61D-55CCCB3E1B37}"/>
              </a:ext>
            </a:extLst>
          </p:cNvPr>
          <p:cNvSpPr/>
          <p:nvPr userDrawn="1"/>
        </p:nvSpPr>
        <p:spPr>
          <a:xfrm>
            <a:off x="244389" y="222214"/>
            <a:ext cx="5259878" cy="5258883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641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8EF80E89-F79D-4E8B-8984-1AD9815F4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8DCB010-9508-4999-B0D5-23A837234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877911"/>
            <a:ext cx="4962721" cy="2510357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6000" b="1" cap="all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453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vlak_Titel en subtitel">
    <p:bg>
      <p:bgPr>
        <a:solidFill>
          <a:srgbClr val="29C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jfhoek 1">
            <a:extLst>
              <a:ext uri="{FF2B5EF4-FFF2-40B4-BE49-F238E27FC236}">
                <a16:creationId xmlns:a16="http://schemas.microsoft.com/office/drawing/2014/main" id="{C8675362-D3A0-44B0-82FD-3A37F5AD2517}"/>
              </a:ext>
            </a:extLst>
          </p:cNvPr>
          <p:cNvSpPr/>
          <p:nvPr userDrawn="1"/>
        </p:nvSpPr>
        <p:spPr>
          <a:xfrm>
            <a:off x="244389" y="222214"/>
            <a:ext cx="5259878" cy="5258883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641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935AC582-5952-41F5-B92B-567DB2E3B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141DFC9-B072-43F4-9741-6DFF9EC516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000" y="1083180"/>
            <a:ext cx="4932000" cy="3467588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6000" b="1" kern="1000" cap="all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88E2ADD-F65B-41E0-B72F-9593F549A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000" y="4394708"/>
            <a:ext cx="4864027" cy="989804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000">
                <a:solidFill>
                  <a:srgbClr val="FFFFFF"/>
                </a:solidFill>
                <a:latin typeface="Proxima Nova Rg" pitchFamily="50" charset="0"/>
              </a:defRPr>
            </a:lvl1pPr>
            <a:lvl2pPr marL="50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642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_Tite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2C8D5DE-400E-455F-A043-08234EEB5874}"/>
              </a:ext>
            </a:extLst>
          </p:cNvPr>
          <p:cNvSpPr/>
          <p:nvPr userDrawn="1"/>
        </p:nvSpPr>
        <p:spPr>
          <a:xfrm>
            <a:off x="0" y="0"/>
            <a:ext cx="1858617" cy="5715000"/>
          </a:xfrm>
          <a:prstGeom prst="rect">
            <a:avLst/>
          </a:prstGeom>
          <a:solidFill>
            <a:srgbClr val="29C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dirty="0"/>
          </a:p>
        </p:txBody>
      </p:sp>
      <p:sp>
        <p:nvSpPr>
          <p:cNvPr id="12" name="Vijfhoek 1">
            <a:extLst>
              <a:ext uri="{FF2B5EF4-FFF2-40B4-BE49-F238E27FC236}">
                <a16:creationId xmlns:a16="http://schemas.microsoft.com/office/drawing/2014/main" id="{C7CD23A2-B51F-4827-8CC9-147DB0F9CEB3}"/>
              </a:ext>
            </a:extLst>
          </p:cNvPr>
          <p:cNvSpPr/>
          <p:nvPr userDrawn="1"/>
        </p:nvSpPr>
        <p:spPr>
          <a:xfrm>
            <a:off x="244389" y="222214"/>
            <a:ext cx="3223291" cy="3222681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641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6803536-6FCB-4DA3-BD06-01C76D769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534" y="148127"/>
            <a:ext cx="6075667" cy="538234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1520"/>
              </a:spcBef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1pPr>
            <a:lvl2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2pPr>
            <a:lvl3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3pPr>
            <a:lvl4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4pPr>
            <a:lvl5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9AA45DF-F651-4CC5-A15B-BB7763638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600758"/>
            <a:ext cx="2864338" cy="1857119"/>
          </a:xfrm>
        </p:spPr>
        <p:txBody>
          <a:bodyPr anchor="b" anchorCtr="0">
            <a:noAutofit/>
          </a:bodyPr>
          <a:lstStyle>
            <a:lvl1pPr algn="l">
              <a:lnSpc>
                <a:spcPts val="4000"/>
              </a:lnSpc>
              <a:defRPr sz="4000" b="1" cap="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446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_Titel onder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9DEFEADA-9D9D-445B-840D-CE773F9020CB}"/>
              </a:ext>
            </a:extLst>
          </p:cNvPr>
          <p:cNvSpPr/>
          <p:nvPr userDrawn="1"/>
        </p:nvSpPr>
        <p:spPr>
          <a:xfrm>
            <a:off x="0" y="0"/>
            <a:ext cx="10160000" cy="685800"/>
          </a:xfrm>
          <a:prstGeom prst="rect">
            <a:avLst/>
          </a:prstGeom>
          <a:solidFill>
            <a:srgbClr val="29C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920A34-A6F4-4B4A-B2B9-0902D5380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97" y="134489"/>
            <a:ext cx="8422903" cy="55131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6" name="Vijfhoek 1">
            <a:extLst>
              <a:ext uri="{FF2B5EF4-FFF2-40B4-BE49-F238E27FC236}">
                <a16:creationId xmlns:a16="http://schemas.microsoft.com/office/drawing/2014/main" id="{E336FE68-97F0-4A2D-B396-7573F335E6E1}"/>
              </a:ext>
            </a:extLst>
          </p:cNvPr>
          <p:cNvSpPr/>
          <p:nvPr userDrawn="1"/>
        </p:nvSpPr>
        <p:spPr>
          <a:xfrm>
            <a:off x="160001" y="134489"/>
            <a:ext cx="990492" cy="990304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641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7C58D07-AB51-4061-B806-71AB025E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27" y="1124793"/>
            <a:ext cx="8154977" cy="4405673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1520"/>
              </a:spcBef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1pPr>
            <a:lvl2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2pPr>
            <a:lvl3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3pPr>
            <a:lvl4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4pPr>
            <a:lvl5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728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_Meer tekstruim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7C58D07-AB51-4061-B806-71AB025E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919" y="1117023"/>
            <a:ext cx="6137453" cy="4330316"/>
          </a:xfrm>
        </p:spPr>
        <p:txBody>
          <a:bodyPr anchor="t" anchorCtr="0"/>
          <a:lstStyle>
            <a:lvl1pPr marL="301620" indent="-301620">
              <a:lnSpc>
                <a:spcPct val="100000"/>
              </a:lnSpc>
              <a:spcBef>
                <a:spcPts val="1520"/>
              </a:spcBef>
              <a:buClr>
                <a:srgbClr val="29C2DE"/>
              </a:buClr>
              <a:buSzPct val="90000"/>
              <a:buFont typeface="Arial" panose="020B0604020202020204" pitchFamily="34" charset="0"/>
              <a:buChar char="•"/>
              <a:defRPr sz="3100"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1pPr>
            <a:lvl2pPr marL="696723" indent="-301620">
              <a:lnSpc>
                <a:spcPct val="100000"/>
              </a:lnSpc>
              <a:buClr>
                <a:srgbClr val="29C2DE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2pPr>
            <a:lvl3pPr marL="1091827" indent="-294565">
              <a:lnSpc>
                <a:spcPct val="100000"/>
              </a:lnSpc>
              <a:buClr>
                <a:srgbClr val="29C2DE"/>
              </a:buClr>
              <a:buSzPct val="90000"/>
              <a:tabLst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3pPr>
            <a:lvl4pPr marL="1493985" indent="-301620">
              <a:lnSpc>
                <a:spcPct val="100000"/>
              </a:lnSpc>
              <a:buFont typeface="Arial" panose="020B0604020202020204" pitchFamily="34" charset="0"/>
              <a:buChar char="−"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4pPr>
            <a:lvl5pPr marL="1889088" indent="-192260"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5450A5A-F36F-4CE3-93D7-63A0C81516F1}"/>
              </a:ext>
            </a:extLst>
          </p:cNvPr>
          <p:cNvCxnSpPr>
            <a:cxnSpLocks/>
          </p:cNvCxnSpPr>
          <p:nvPr userDrawn="1"/>
        </p:nvCxnSpPr>
        <p:spPr>
          <a:xfrm>
            <a:off x="286016" y="762000"/>
            <a:ext cx="9538116" cy="0"/>
          </a:xfrm>
          <a:prstGeom prst="line">
            <a:avLst/>
          </a:prstGeom>
          <a:ln w="12700">
            <a:solidFill>
              <a:srgbClr val="641B5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47D01AEC-4257-48B0-936A-E923425B47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019" y="1117022"/>
            <a:ext cx="2862526" cy="4330307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500" b="1">
                <a:solidFill>
                  <a:srgbClr val="29C2DE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0B30D52-3C6E-4872-AE27-C5F5F43C0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83" y="153127"/>
            <a:ext cx="247102" cy="5268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63CBA4E-B847-4748-9F99-72D93B7B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8" y="1"/>
            <a:ext cx="9085222" cy="76199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2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08001" y="228864"/>
            <a:ext cx="9144000" cy="9525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1" y="1333505"/>
            <a:ext cx="9144000" cy="3771636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62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82" r:id="rId3"/>
    <p:sldLayoutId id="2147483690" r:id="rId4"/>
    <p:sldLayoutId id="2147483684" r:id="rId5"/>
    <p:sldLayoutId id="2147483674" r:id="rId6"/>
    <p:sldLayoutId id="2147483676" r:id="rId7"/>
    <p:sldLayoutId id="2147483683" r:id="rId8"/>
    <p:sldLayoutId id="2147483685" r:id="rId9"/>
    <p:sldLayoutId id="2147483687" r:id="rId10"/>
    <p:sldLayoutId id="2147483692" r:id="rId11"/>
    <p:sldLayoutId id="2147483688" r:id="rId12"/>
    <p:sldLayoutId id="2147483689" r:id="rId13"/>
  </p:sldLayoutIdLst>
  <p:hf hdr="0" ftr="0" dt="0"/>
  <p:txStyles>
    <p:titleStyle>
      <a:lvl1pPr algn="l" defTabSz="1015743" rtl="0" eaLnBrk="1" latinLnBrk="0" hangingPunct="1">
        <a:spcBef>
          <a:spcPct val="0"/>
        </a:spcBef>
        <a:buNone/>
        <a:defRPr sz="4500" b="1" kern="1200" cap="all" baseline="0">
          <a:solidFill>
            <a:srgbClr val="641B52"/>
          </a:solidFill>
          <a:latin typeface="Roboto Condensed" panose="020000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380902" indent="-380902" algn="l" defTabSz="1015743" rtl="0" eaLnBrk="1" latinLnBrk="0" hangingPunct="1">
        <a:spcBef>
          <a:spcPct val="20000"/>
        </a:spcBef>
        <a:buClr>
          <a:srgbClr val="29C2DE"/>
        </a:buClr>
        <a:buSzPct val="90000"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1pPr>
      <a:lvl2pPr marL="825290" indent="-317421" algn="l" defTabSz="1015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2pPr>
      <a:lvl3pPr marL="1269677" indent="-253935" algn="l" defTabSz="1015743" rtl="0" eaLnBrk="1" latinLnBrk="0" hangingPunct="1">
        <a:spcBef>
          <a:spcPct val="20000"/>
        </a:spcBef>
        <a:buClr>
          <a:srgbClr val="29C2DE"/>
        </a:buClr>
        <a:buSzPct val="9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3pPr>
      <a:lvl4pPr marL="1777550" indent="-253935" algn="l" defTabSz="1015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4pPr>
      <a:lvl5pPr marL="2285423" indent="-253935" algn="l" defTabSz="10157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5pPr>
      <a:lvl6pPr marL="2793293" indent="-253935" algn="l" defTabSz="1015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164" indent="-253935" algn="l" defTabSz="1015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036" indent="-253935" algn="l" defTabSz="1015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6905" indent="-253935" algn="l" defTabSz="1015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72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743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613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86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356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228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100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972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E04237D-C73B-4355-B0A6-2DE91D64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Telling dak- en thuisloosheid &amp; Mechelse aanpak</a:t>
            </a:r>
          </a:p>
        </p:txBody>
      </p:sp>
    </p:spTree>
    <p:extLst>
      <p:ext uri="{BB962C8B-B14F-4D97-AF65-F5344CB8AC3E}">
        <p14:creationId xmlns:p14="http://schemas.microsoft.com/office/powerpoint/2010/main" val="342318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A4446-6D0D-1914-7D19-31BD9E2F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Specifiek voor stad </a:t>
            </a:r>
            <a:r>
              <a:rPr lang="nl-BE" dirty="0" err="1"/>
              <a:t>mechelen</a:t>
            </a:r>
            <a:endParaRPr lang="nl-BE" dirty="0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2BA46ACD-A6AC-D00A-C356-2460A3B7E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773" y="1204698"/>
            <a:ext cx="3998463" cy="42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0E115-482B-A798-0402-B0918D25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Naast de andere centrumsteden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0735423-3291-ACB4-D0FE-290ADC4F9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698" y="1413825"/>
            <a:ext cx="8074104" cy="35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A1D52-F573-E6BB-4E5B-2FD3A26D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Mechelse aanpak</a:t>
            </a:r>
          </a:p>
        </p:txBody>
      </p:sp>
    </p:spTree>
    <p:extLst>
      <p:ext uri="{BB962C8B-B14F-4D97-AF65-F5344CB8AC3E}">
        <p14:creationId xmlns:p14="http://schemas.microsoft.com/office/powerpoint/2010/main" val="325513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19D72-4C68-B2F1-25A1-F1ADCF63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Hoofdinsteken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4AFDE5-E16A-2452-C346-EE7FB111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175" y="1124793"/>
            <a:ext cx="8583226" cy="4405673"/>
          </a:xfrm>
        </p:spPr>
        <p:txBody>
          <a:bodyPr/>
          <a:lstStyle/>
          <a:p>
            <a:r>
              <a:rPr lang="nl-BE" dirty="0"/>
              <a:t>Dak-/thuisloosheid is een neerwaartse spiraal en vooral ook een trauma.</a:t>
            </a:r>
          </a:p>
          <a:p>
            <a:r>
              <a:rPr lang="nl-BE" dirty="0"/>
              <a:t>Dak-/thuisloosheid moet je niet alleen bestrijden, maar ook vooral proberen te voorkomen.</a:t>
            </a:r>
          </a:p>
          <a:p>
            <a:r>
              <a:rPr lang="nl-BE" dirty="0"/>
              <a:t>Vangnet voor als het toch nog fout gaat.</a:t>
            </a:r>
          </a:p>
          <a:p>
            <a:r>
              <a:rPr lang="nl-BE" dirty="0"/>
              <a:t>Samenwerking voor in- en uitstroom.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171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CDEF8-ED6F-E020-1774-EA80644D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Belangrijkste instrumenten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3FD393-049F-8B21-7A78-405D90DAB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27" y="1124793"/>
            <a:ext cx="8422903" cy="440567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/>
              <a:t>Preventieve woonbegeleiding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Verzoeningsprocedure bij sociale huur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Ondersteuning bij gerechtsprocedure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Fonds ter bestrijding uithuiszetting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Doorstroomwoningen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Co-</a:t>
            </a:r>
            <a:r>
              <a:rPr lang="nl-BE" dirty="0" err="1"/>
              <a:t>housing</a:t>
            </a:r>
            <a:r>
              <a:rPr lang="nl-BE" dirty="0"/>
              <a:t>-projecten met De Aanzet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Kleinschalige wooneenheden met </a:t>
            </a:r>
            <a:r>
              <a:rPr lang="nl-BE" dirty="0" err="1"/>
              <a:t>Kaizen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Lokaal toewijzingsreglement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Nachtopvang</a:t>
            </a:r>
          </a:p>
        </p:txBody>
      </p:sp>
    </p:spTree>
    <p:extLst>
      <p:ext uri="{BB962C8B-B14F-4D97-AF65-F5344CB8AC3E}">
        <p14:creationId xmlns:p14="http://schemas.microsoft.com/office/powerpoint/2010/main" val="401481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78C3C-3432-1FFF-C8C7-EB49A1ED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Preventieve woonbegeleiding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1628C-C1A7-B2E4-8D9B-2E46AD814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Als het dreigt fout te gaan</a:t>
            </a:r>
          </a:p>
          <a:p>
            <a:r>
              <a:rPr lang="nl-BE" dirty="0"/>
              <a:t>Zowel aanmelding via huurder als verhuurder mogelijk</a:t>
            </a:r>
          </a:p>
          <a:p>
            <a:r>
              <a:rPr lang="nl-BE" dirty="0"/>
              <a:t>Begeleidingstraject met drie-partijen-engagement</a:t>
            </a:r>
          </a:p>
          <a:p>
            <a:r>
              <a:rPr lang="nl-BE" dirty="0"/>
              <a:t>2021 - 2022: 86 uithuiszettingen voorkomen</a:t>
            </a:r>
          </a:p>
        </p:txBody>
      </p:sp>
    </p:spTree>
    <p:extLst>
      <p:ext uri="{BB962C8B-B14F-4D97-AF65-F5344CB8AC3E}">
        <p14:creationId xmlns:p14="http://schemas.microsoft.com/office/powerpoint/2010/main" val="199949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64F34-E9CA-AC74-432D-FED49E362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2. Verzoeningsprocedure bij sociale huur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05FD1F-10B3-1643-168E-9B8D3851D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Bemiddeling vanaf 2 maanden huurachterstal of andere niet-naleving</a:t>
            </a:r>
          </a:p>
          <a:p>
            <a:r>
              <a:rPr lang="nl-BE" dirty="0"/>
              <a:t>Gecombineerd met oproeping in verzoening bij vrederechter</a:t>
            </a:r>
          </a:p>
          <a:p>
            <a:r>
              <a:rPr lang="nl-BE" dirty="0"/>
              <a:t>2021 - 2022: 81 uithuiszettingen voorkomen</a:t>
            </a:r>
          </a:p>
        </p:txBody>
      </p:sp>
    </p:spTree>
    <p:extLst>
      <p:ext uri="{BB962C8B-B14F-4D97-AF65-F5344CB8AC3E}">
        <p14:creationId xmlns:p14="http://schemas.microsoft.com/office/powerpoint/2010/main" val="39129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F7106-2D26-8E2C-032E-643E0417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3. Ondersteuning bij gerechtsprocedure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8E1E5D-59D4-B00A-9EDB-2113AA06E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Als verhuurder al naar de rechtbank is gestapt: brief vanuit vredegerecht</a:t>
            </a:r>
          </a:p>
          <a:p>
            <a:r>
              <a:rPr lang="nl-BE" dirty="0"/>
              <a:t>Aanklampende begeleiding</a:t>
            </a:r>
          </a:p>
          <a:p>
            <a:r>
              <a:rPr lang="nl-BE" dirty="0"/>
              <a:t>2021 – 2022: 25 uithuiszettingen voorkomen</a:t>
            </a:r>
          </a:p>
          <a:p>
            <a:r>
              <a:rPr lang="nl-BE" dirty="0"/>
              <a:t>Vooral de clou: huurder eerder leren kennen dan op het laatste moment</a:t>
            </a:r>
          </a:p>
        </p:txBody>
      </p:sp>
    </p:spTree>
    <p:extLst>
      <p:ext uri="{BB962C8B-B14F-4D97-AF65-F5344CB8AC3E}">
        <p14:creationId xmlns:p14="http://schemas.microsoft.com/office/powerpoint/2010/main" val="72739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E57C3-8B93-C363-6EA8-8B8F1B8A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4. Fonds ter bestrijding van uithuiszetting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A7676E-BA46-77B4-9030-8DE0AFDDA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Nieuw Vlaams fonds om tussen te komen in geval van huurachterstal mits gekoppeld aan begeleiding en afbetaling van het saldo</a:t>
            </a:r>
          </a:p>
          <a:p>
            <a:r>
              <a:rPr lang="nl-BE" dirty="0"/>
              <a:t>2021 – 2022: 23 trajecten</a:t>
            </a:r>
          </a:p>
          <a:p>
            <a:r>
              <a:rPr lang="nl-BE" dirty="0"/>
              <a:t>Sinds versoepeling medio 2022 in stijgende lijn</a:t>
            </a:r>
          </a:p>
        </p:txBody>
      </p:sp>
    </p:spTree>
    <p:extLst>
      <p:ext uri="{BB962C8B-B14F-4D97-AF65-F5344CB8AC3E}">
        <p14:creationId xmlns:p14="http://schemas.microsoft.com/office/powerpoint/2010/main" val="2688357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25F19-B899-1899-62D0-4D120417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 Doorstroomwoningen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5BDD7E-7521-8403-9A6B-61A11E7D3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37 woningen, doelstelling om te groeien tot 45 tegen 2024.</a:t>
            </a:r>
          </a:p>
          <a:p>
            <a:r>
              <a:rPr lang="nl-BE" dirty="0"/>
              <a:t>Erg intensieve begeleiding, gekoppeld aan woning.</a:t>
            </a:r>
          </a:p>
          <a:p>
            <a:r>
              <a:rPr lang="nl-BE" dirty="0"/>
              <a:t>Kan ook in geval van crisis (vb. brand)</a:t>
            </a:r>
          </a:p>
          <a:p>
            <a:r>
              <a:rPr lang="nl-BE" dirty="0"/>
              <a:t>2021 – 2022: 25 toewijzingen</a:t>
            </a:r>
          </a:p>
        </p:txBody>
      </p:sp>
    </p:spTree>
    <p:extLst>
      <p:ext uri="{BB962C8B-B14F-4D97-AF65-F5344CB8AC3E}">
        <p14:creationId xmlns:p14="http://schemas.microsoft.com/office/powerpoint/2010/main" val="126256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4FF91-0F33-4FC7-A208-89E4F2A3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B3A397-09C1-433F-94EC-D4437A117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/>
              <a:t>Telling dak- en thuisloosheid</a:t>
            </a:r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Mechelse aanpak</a:t>
            </a:r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Vragen / bedenkingen</a:t>
            </a:r>
          </a:p>
        </p:txBody>
      </p:sp>
    </p:spTree>
    <p:extLst>
      <p:ext uri="{BB962C8B-B14F-4D97-AF65-F5344CB8AC3E}">
        <p14:creationId xmlns:p14="http://schemas.microsoft.com/office/powerpoint/2010/main" val="93198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7540C-350A-9FA0-7446-89B6435B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6. Co-</a:t>
            </a:r>
            <a:r>
              <a:rPr lang="nl-BE" sz="3200" dirty="0" err="1"/>
              <a:t>housing</a:t>
            </a:r>
            <a:r>
              <a:rPr lang="nl-BE" sz="3200" dirty="0"/>
              <a:t>-projecten met De Aanzet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07AC25-6DEE-C0CF-FD97-DB8C1818E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CBAW De Aanzet van Jeugdzorg </a:t>
            </a:r>
            <a:r>
              <a:rPr lang="nl-BE" dirty="0" err="1"/>
              <a:t>Emmaüs</a:t>
            </a:r>
            <a:endParaRPr lang="nl-BE" dirty="0"/>
          </a:p>
          <a:p>
            <a:r>
              <a:rPr lang="nl-BE" dirty="0"/>
              <a:t>Voor jongeren met een verleden in jeugdhulp</a:t>
            </a:r>
          </a:p>
          <a:p>
            <a:r>
              <a:rPr lang="nl-BE" dirty="0"/>
              <a:t>Combi-begeleidingen</a:t>
            </a:r>
          </a:p>
          <a:p>
            <a:r>
              <a:rPr lang="nl-BE" dirty="0"/>
              <a:t>3 woningen, waarvan 1 voor tienermoeders met baby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1598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ECEA1-98AB-2C3D-9EE1-D8E4CC01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7. Kleinschalige wooneenheden met </a:t>
            </a:r>
            <a:r>
              <a:rPr lang="nl-BE" sz="3200" dirty="0" err="1"/>
              <a:t>Kaizen</a:t>
            </a:r>
            <a:r>
              <a:rPr lang="nl-BE" sz="32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719064-1282-AFEF-B0C7-3AF5373D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Kaizen</a:t>
            </a:r>
            <a:r>
              <a:rPr lang="nl-BE" dirty="0"/>
              <a:t> van Jeugddorp vzw</a:t>
            </a:r>
          </a:p>
          <a:p>
            <a:r>
              <a:rPr lang="nl-BE" dirty="0"/>
              <a:t>Voor jongeren met intensieve noden</a:t>
            </a:r>
          </a:p>
          <a:p>
            <a:r>
              <a:rPr lang="nl-BE" dirty="0"/>
              <a:t>Combi-begeleidingen</a:t>
            </a:r>
          </a:p>
          <a:p>
            <a:r>
              <a:rPr lang="nl-BE" dirty="0"/>
              <a:t>2021 – 2022: 50-tal jongeren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6996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B3D18-A23B-01C6-2DFB-2F66066FA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 Lokaal toewijzingsreglement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0AB49A-6629-5CF3-CFDE-DFD2F538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381" y="1124793"/>
            <a:ext cx="9039068" cy="4405673"/>
          </a:xfrm>
        </p:spPr>
        <p:txBody>
          <a:bodyPr/>
          <a:lstStyle/>
          <a:p>
            <a:r>
              <a:rPr lang="nl-BE" dirty="0"/>
              <a:t>30% van toewijzingen via doelgroepenplan</a:t>
            </a:r>
          </a:p>
          <a:p>
            <a:r>
              <a:rPr lang="nl-BE" dirty="0"/>
              <a:t>Combinatie van woning met begeleiding</a:t>
            </a:r>
          </a:p>
          <a:p>
            <a:r>
              <a:rPr lang="nl-BE" dirty="0"/>
              <a:t>Manier voor uitstroom uit vorige punten</a:t>
            </a:r>
          </a:p>
          <a:p>
            <a:r>
              <a:rPr lang="nl-BE" dirty="0"/>
              <a:t>2021 – 2022: 70 toewijzingen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5556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BCA3B-D334-A941-72E6-A0A457A5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9. Nachtopvang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E9CC50-5FE5-F45D-A699-B6C82E5C5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Uitgebaat door CAW voor de hele regio</a:t>
            </a:r>
          </a:p>
          <a:p>
            <a:r>
              <a:rPr lang="nl-BE" dirty="0"/>
              <a:t>Bed/bad/brood tijdens de nacht</a:t>
            </a:r>
          </a:p>
          <a:p>
            <a:r>
              <a:rPr lang="nl-BE" dirty="0"/>
              <a:t>Bedoeld als uiterst tijdelijk</a:t>
            </a:r>
          </a:p>
          <a:p>
            <a:r>
              <a:rPr lang="nl-BE" dirty="0"/>
              <a:t>2022: 113 aanmeldingen</a:t>
            </a:r>
          </a:p>
        </p:txBody>
      </p:sp>
    </p:spTree>
    <p:extLst>
      <p:ext uri="{BB962C8B-B14F-4D97-AF65-F5344CB8AC3E}">
        <p14:creationId xmlns:p14="http://schemas.microsoft.com/office/powerpoint/2010/main" val="2144606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0BC2D-EE96-CDE2-D9DD-C76B8E64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Vragen / bedenkingen</a:t>
            </a:r>
          </a:p>
        </p:txBody>
      </p:sp>
    </p:spTree>
    <p:extLst>
      <p:ext uri="{BB962C8B-B14F-4D97-AF65-F5344CB8AC3E}">
        <p14:creationId xmlns:p14="http://schemas.microsoft.com/office/powerpoint/2010/main" val="3010277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98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BFF23-522C-EE5E-3004-344DABA2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/>
              <a:t>1. Telling dak- en thuisloosheid</a:t>
            </a:r>
          </a:p>
        </p:txBody>
      </p:sp>
    </p:spTree>
    <p:extLst>
      <p:ext uri="{BB962C8B-B14F-4D97-AF65-F5344CB8AC3E}">
        <p14:creationId xmlns:p14="http://schemas.microsoft.com/office/powerpoint/2010/main" val="148695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A7B8E-FE12-FE38-FCFB-E398BBA8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 van de 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C60580-3336-9580-75BB-72FCCDBDC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Dak- en thuisloosheid als een complex probleem met hoge ‘</a:t>
            </a:r>
            <a:r>
              <a:rPr lang="nl-BE" dirty="0" err="1"/>
              <a:t>dark</a:t>
            </a:r>
            <a:r>
              <a:rPr lang="nl-BE" dirty="0"/>
              <a:t> </a:t>
            </a:r>
            <a:r>
              <a:rPr lang="nl-BE" dirty="0" err="1"/>
              <a:t>number</a:t>
            </a:r>
            <a:r>
              <a:rPr lang="nl-BE" dirty="0"/>
              <a:t>’</a:t>
            </a:r>
          </a:p>
          <a:p>
            <a:r>
              <a:rPr lang="nl-BE" dirty="0"/>
              <a:t>Beter zicht krijgen op effectieve aantal door een telling op een gegeven moment te organiseren</a:t>
            </a:r>
          </a:p>
          <a:p>
            <a:r>
              <a:rPr lang="nl-BE" dirty="0"/>
              <a:t>Gecoördineerd door onderzoekers van de KU Leuven, ondersteund door KBS &amp; Vlaamse overheid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690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F5B96-C814-11A2-2013-B908A31C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/>
              <a:t>Ethos light: Wie is dak- of thuisloos?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77949B8-AC13-F418-67C3-6AB029737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642" y="1055278"/>
            <a:ext cx="5624716" cy="440531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628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6C731-A32F-E92B-9F35-135E1894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Coördinatie, timing &amp; regio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1473F-7270-DABD-75F8-62FB9CE2A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Lokale coördinatie: CAW &amp; IGEMO</a:t>
            </a:r>
          </a:p>
          <a:p>
            <a:r>
              <a:rPr lang="nl-BE" dirty="0"/>
              <a:t>Timing:</a:t>
            </a:r>
          </a:p>
          <a:p>
            <a:pPr lvl="1"/>
            <a:r>
              <a:rPr lang="nl-BE" dirty="0"/>
              <a:t>Voorbereid in loop van 2022</a:t>
            </a:r>
          </a:p>
          <a:p>
            <a:pPr lvl="1"/>
            <a:r>
              <a:rPr lang="nl-BE" dirty="0"/>
              <a:t>Effectieve telling op 28 oktober 2022</a:t>
            </a:r>
          </a:p>
          <a:p>
            <a:pPr lvl="1"/>
            <a:r>
              <a:rPr lang="nl-BE" dirty="0"/>
              <a:t>Publicatie rapport eind maart 2023</a:t>
            </a:r>
          </a:p>
          <a:p>
            <a:r>
              <a:rPr lang="nl-BE" dirty="0"/>
              <a:t>Regio van het CAW, namelijk Aartselaar, Berlaar, Bonheiden, Boom, Bornem, Duffel, Heist-op-den-Berg, Hemiksem, Lier, Mechelen, Niel, Nijlen, Putte, Puur-Sint-Amands, Rumst, Sint-Katelijne-Waver, Willebroek</a:t>
            </a:r>
          </a:p>
        </p:txBody>
      </p:sp>
    </p:spTree>
    <p:extLst>
      <p:ext uri="{BB962C8B-B14F-4D97-AF65-F5344CB8AC3E}">
        <p14:creationId xmlns:p14="http://schemas.microsoft.com/office/powerpoint/2010/main" val="332885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1F473-A737-CC05-19BB-9455BA22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Tellende organisaties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450DA45-5DAF-894A-1DEB-44860722D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013" y="1450830"/>
            <a:ext cx="8154987" cy="3754728"/>
          </a:xfrm>
        </p:spPr>
      </p:pic>
    </p:spTree>
    <p:extLst>
      <p:ext uri="{BB962C8B-B14F-4D97-AF65-F5344CB8AC3E}">
        <p14:creationId xmlns:p14="http://schemas.microsoft.com/office/powerpoint/2010/main" val="39182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B20F-CA42-A703-A6FF-23B12EB4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Cijfers voor onze hele regio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BC4AD8C-B6D3-E55E-DCEC-7A7B511CF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778" y="1446552"/>
            <a:ext cx="8664443" cy="353929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356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7933F-306A-800B-E2F9-023E9ADE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Cijfers voor onze hele regio (2)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1BC5D0D-0CF2-3263-21F1-50317FF85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890" y="1080568"/>
            <a:ext cx="5066715" cy="440531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45527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3C3C3C"/>
      </a:dk1>
      <a:lt1>
        <a:sysClr val="window" lastClr="FFFFFF"/>
      </a:lt1>
      <a:dk2>
        <a:srgbClr val="3C3C3C"/>
      </a:dk2>
      <a:lt2>
        <a:srgbClr val="F2F2F2"/>
      </a:lt2>
      <a:accent1>
        <a:srgbClr val="29C2DE"/>
      </a:accent1>
      <a:accent2>
        <a:srgbClr val="641B52"/>
      </a:accent2>
      <a:accent3>
        <a:srgbClr val="63D4E7"/>
      </a:accent3>
      <a:accent4>
        <a:srgbClr val="A42C87"/>
      </a:accent4>
      <a:accent5>
        <a:srgbClr val="B6EBF4"/>
      </a:accent5>
      <a:accent6>
        <a:srgbClr val="E18FCD"/>
      </a:accent6>
      <a:hlink>
        <a:srgbClr val="29C2DE"/>
      </a:hlink>
      <a:folHlink>
        <a:srgbClr val="641B52"/>
      </a:folHlink>
    </a:clrScheme>
    <a:fontScheme name="Aangepast 1">
      <a:majorFont>
        <a:latin typeface="Proxima Nova Rg"/>
        <a:ea typeface=""/>
        <a:cs typeface=""/>
      </a:majorFont>
      <a:minorFont>
        <a:latin typeface="Proxima Nova Rg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chelen_Blauw_TitelsBoven.pptx" id="{8B5BB4E2-784F-49F4-A887-FFFF86A8AE11}" vid="{08523B8A-0AD4-4724-89C3-C80DEA024CC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CD47228D5C14DBF1828BFD34F9098" ma:contentTypeVersion="11" ma:contentTypeDescription="Een nieuw document maken." ma:contentTypeScope="" ma:versionID="285bc1529406e44c90fa3575590631af">
  <xsd:schema xmlns:xsd="http://www.w3.org/2001/XMLSchema" xmlns:xs="http://www.w3.org/2001/XMLSchema" xmlns:p="http://schemas.microsoft.com/office/2006/metadata/properties" xmlns:ns3="8a3ee208-9fb1-4e73-8792-0a644e00ae41" xmlns:ns4="1d0430ae-657c-4755-8ce3-3531a137b042" targetNamespace="http://schemas.microsoft.com/office/2006/metadata/properties" ma:root="true" ma:fieldsID="f2cfaaabffe1a3f8d914271d621d0ba9" ns3:_="" ns4:_="">
    <xsd:import namespace="8a3ee208-9fb1-4e73-8792-0a644e00ae41"/>
    <xsd:import namespace="1d0430ae-657c-4755-8ce3-3531a137b0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ee208-9fb1-4e73-8792-0a644e00a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430ae-657c-4755-8ce3-3531a137b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F2139E-AE14-457C-85B5-DF8E8EFC8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30782A-4D61-47A2-BF95-47F86576B809}">
  <ds:schemaRefs>
    <ds:schemaRef ds:uri="http://purl.org/dc/terms/"/>
    <ds:schemaRef ds:uri="8a3ee208-9fb1-4e73-8792-0a644e00ae41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1d0430ae-657c-4755-8ce3-3531a137b042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C310AB3-8CCB-49CE-B809-50CDA8DA8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ee208-9fb1-4e73-8792-0a644e00ae41"/>
    <ds:schemaRef ds:uri="1d0430ae-657c-4755-8ce3-3531a137b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Mechelen_Blauw_TitelsBoven</Template>
  <TotalTime>582</TotalTime>
  <Words>528</Words>
  <Application>Microsoft Office PowerPoint</Application>
  <PresentationFormat>Aangepast</PresentationFormat>
  <Paragraphs>85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Proxima Nova Rg</vt:lpstr>
      <vt:lpstr>Roboto Condensed</vt:lpstr>
      <vt:lpstr>Kantoorthema</vt:lpstr>
      <vt:lpstr>Telling dak- en thuisloosheid &amp; Mechelse aanpak</vt:lpstr>
      <vt:lpstr>Programma</vt:lpstr>
      <vt:lpstr>1. Telling dak- en thuisloosheid</vt:lpstr>
      <vt:lpstr>Doelstelling van de telling</vt:lpstr>
      <vt:lpstr>Ethos light: Wie is dak- of thuisloos?</vt:lpstr>
      <vt:lpstr>Coördinatie, timing &amp; regio</vt:lpstr>
      <vt:lpstr>Tellende organisaties</vt:lpstr>
      <vt:lpstr>Cijfers voor onze hele regio</vt:lpstr>
      <vt:lpstr>Cijfers voor onze hele regio (2)</vt:lpstr>
      <vt:lpstr>Specifiek voor stad mechelen</vt:lpstr>
      <vt:lpstr>Naast de andere centrumsteden</vt:lpstr>
      <vt:lpstr>2. Mechelse aanpak</vt:lpstr>
      <vt:lpstr>Hoofdinsteken</vt:lpstr>
      <vt:lpstr>Belangrijkste instrumenten</vt:lpstr>
      <vt:lpstr>1. Preventieve woonbegeleiding</vt:lpstr>
      <vt:lpstr>2. Verzoeningsprocedure bij sociale huur</vt:lpstr>
      <vt:lpstr>3. Ondersteuning bij gerechtsprocedure</vt:lpstr>
      <vt:lpstr>4. Fonds ter bestrijding van uithuiszetting</vt:lpstr>
      <vt:lpstr>5. Doorstroomwoningen</vt:lpstr>
      <vt:lpstr>6. Co-housing-projecten met De Aanzet</vt:lpstr>
      <vt:lpstr>7. Kleinschalige wooneenheden met Kaizen </vt:lpstr>
      <vt:lpstr>8. Lokaal toewijzingsreglement</vt:lpstr>
      <vt:lpstr>9. Nachtopvang</vt:lpstr>
      <vt:lpstr>3. Vragen / bedenkingen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dak- en thuisloosheid &amp; Mechelse aanpak</dc:title>
  <dc:creator>Vaes Mathias</dc:creator>
  <cp:lastModifiedBy>Vaes Mathias</cp:lastModifiedBy>
  <cp:revision>15</cp:revision>
  <cp:lastPrinted>2017-01-16T12:26:22Z</cp:lastPrinted>
  <dcterms:created xsi:type="dcterms:W3CDTF">2023-04-17T09:26:39Z</dcterms:created>
  <dcterms:modified xsi:type="dcterms:W3CDTF">2023-04-18T18:58:38Z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0x010100B9BCD47228D5C14DBF1828BFD34F9098</vt:lpwstr>
  </property>
</Properties>
</file>