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56" r:id="rId2"/>
    <p:sldId id="352" r:id="rId3"/>
    <p:sldId id="358" r:id="rId4"/>
    <p:sldId id="357" r:id="rId5"/>
    <p:sldId id="348" r:id="rId6"/>
    <p:sldId id="351" r:id="rId7"/>
    <p:sldId id="349" r:id="rId8"/>
    <p:sldId id="350" r:id="rId9"/>
    <p:sldId id="359" r:id="rId10"/>
    <p:sldId id="360" r:id="rId11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754"/>
    <a:srgbClr val="A4ABC3"/>
    <a:srgbClr val="D7DAE5"/>
    <a:srgbClr val="01A199"/>
    <a:srgbClr val="5A6691"/>
    <a:srgbClr val="82CFBB"/>
    <a:srgbClr val="FFA400"/>
    <a:srgbClr val="083C51"/>
    <a:srgbClr val="FCB100"/>
    <a:srgbClr val="168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0"/>
    <p:restoredTop sz="88996" autoAdjust="0"/>
  </p:normalViewPr>
  <p:slideViewPr>
    <p:cSldViewPr snapToGrid="0" snapToObjects="1">
      <p:cViewPr varScale="1">
        <p:scale>
          <a:sx n="79" d="100"/>
          <a:sy n="79" d="100"/>
        </p:scale>
        <p:origin x="43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90826-D4CE-DF49-A351-28E57173C546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A7979-219B-2849-97B2-4774C79F10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A7979-219B-2849-97B2-4774C79F100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42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A7979-219B-2849-97B2-4774C79F100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78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A7979-219B-2849-97B2-4774C79F100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74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A7979-219B-2849-97B2-4774C79F100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80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1AF27-3EF8-DF46-89ED-9A2B496C91C8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94D0-E038-9844-80B7-C74CBE33F2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youtu.be/tIFDIp4aey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vrtnws.be/p.L7eBdDGx4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hyperlink" Target="https://youtu.be/X5R9bafwpz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4647" y="3838575"/>
            <a:ext cx="9144000" cy="1404937"/>
          </a:xfrm>
        </p:spPr>
        <p:txBody>
          <a:bodyPr>
            <a:noAutofit/>
          </a:bodyPr>
          <a:lstStyle/>
          <a:p>
            <a:r>
              <a:rPr lang="nl-BE" sz="3200" dirty="0" smtClean="0"/>
              <a:t>Raadscommissie </a:t>
            </a:r>
            <a:r>
              <a:rPr lang="nl-BE" sz="3200" dirty="0"/>
              <a:t>stadsontwikkeling, ruimtelijke ordening, economie en </a:t>
            </a:r>
            <a:r>
              <a:rPr lang="nl-BE" sz="3200" dirty="0" smtClean="0"/>
              <a:t>personeel</a:t>
            </a:r>
            <a:br>
              <a:rPr lang="nl-BE" sz="3200" dirty="0" smtClean="0"/>
            </a:br>
            <a:r>
              <a:rPr lang="nl-BE" sz="3200" dirty="0" smtClean="0"/>
              <a:t>2 oktober 2019 </a:t>
            </a:r>
            <a:endParaRPr lang="nl-BE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194" y="1125024"/>
            <a:ext cx="5974906" cy="239922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09" y="5814786"/>
            <a:ext cx="355427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363088" y="885665"/>
            <a:ext cx="441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Uitdagingen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549" y="-211487"/>
            <a:ext cx="2341067" cy="320677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91" y="-211487"/>
            <a:ext cx="2341067" cy="320677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833" y="-207927"/>
            <a:ext cx="2341067" cy="3206774"/>
          </a:xfrm>
          <a:prstGeom prst="rect">
            <a:avLst/>
          </a:prstGeom>
        </p:spPr>
      </p:pic>
      <p:sp>
        <p:nvSpPr>
          <p:cNvPr id="15" name="Tijdelijke aanduiding voor inhoud 2"/>
          <p:cNvSpPr>
            <a:spLocks noGrp="1"/>
          </p:cNvSpPr>
          <p:nvPr>
            <p:ph idx="1"/>
          </p:nvPr>
        </p:nvSpPr>
        <p:spPr>
          <a:xfrm>
            <a:off x="382138" y="2209799"/>
            <a:ext cx="10515600" cy="4233863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Diversiteit aan activiteiten voor maximale kansen op aangepast werk voor medewerkers (begeleidingskost)</a:t>
            </a:r>
          </a:p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Verzwakking van de doelgroep &lt;-&gt; rendement/productiviteit</a:t>
            </a:r>
          </a:p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Doorstroom voor wie wil en kan</a:t>
            </a:r>
          </a:p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Beperking gesubsidieerd contingent</a:t>
            </a:r>
          </a:p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Achteruitgang subsidies – cumulatie-effect</a:t>
            </a:r>
          </a:p>
          <a:p>
            <a:r>
              <a:rPr lang="nl-BE" sz="3200" dirty="0" smtClean="0">
                <a:solidFill>
                  <a:schemeClr val="tx2">
                    <a:lumMod val="50000"/>
                  </a:schemeClr>
                </a:solidFill>
              </a:rPr>
              <a:t>Gigantisch maatschappelijk potentieel aan activiteiten</a:t>
            </a:r>
            <a:endParaRPr lang="nl-BE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4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05525" cy="6858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095875" y="326081"/>
            <a:ext cx="69833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Historiek en waar we voor staan:</a:t>
            </a: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Roots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 in vierde wereld -en milieubeweging &amp; lokale overheid (stad Mechelen) – 25 jaar</a:t>
            </a: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  <a:sym typeface="Wingdings" panose="05000000000000000000" pitchFamily="2" charset="2"/>
              </a:rPr>
              <a:t> fusie: Kringwinkel Mechelen vzw, Wrak vzw, ‘t Atelier vzw en Fietsatelier Mechelen vzw</a:t>
            </a:r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Juridisch momenteel één vzw “Ecoso” </a:t>
            </a: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  <a:sym typeface="Wingdings" panose="05000000000000000000" pitchFamily="2" charset="2"/>
              </a:rPr>
              <a:t> leden: 1/3 overheid; 1/3 middenveld; 1/3 bestuurders</a:t>
            </a:r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“</a:t>
            </a:r>
            <a:r>
              <a:rPr lang="nl-BE" sz="2000" dirty="0" err="1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Waardegedreven</a:t>
            </a:r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 ondernemen voor mens &amp; milieu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!”</a:t>
            </a: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Activiteit is ondergeschikt aan de tewerkstelling van mensen met een afstand tot de arbeidsmarkt.</a:t>
            </a: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Activiteit is een middel om persoonlijke trajecten naar werk op te zetten 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  <a:sym typeface="Wingdings" panose="05000000000000000000" pitchFamily="2" charset="2"/>
              </a:rPr>
              <a:t> activering – stabiliteit – doorstroming</a:t>
            </a: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  <a:sym typeface="Wingdings" panose="05000000000000000000" pitchFamily="2" charset="2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Werk is onze manier om mensen te laten deelnemen aan de maatschappij 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  <a:sym typeface="Wingdings" panose="05000000000000000000" pitchFamily="2" charset="2"/>
              </a:rPr>
              <a:t> werk geeft mensen betekenis, geeft een gezinsinkomen, zorgt voor sociaal contact,…</a:t>
            </a: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Klemtoon </a:t>
            </a:r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empowerment mensen &amp; 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teams</a:t>
            </a:r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19" y="1076325"/>
            <a:ext cx="4371747" cy="17621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891" y="1149338"/>
            <a:ext cx="2341067" cy="320677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341" y="4001029"/>
            <a:ext cx="234106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05525" cy="6858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095875" y="326081"/>
            <a:ext cx="698334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Medewerkers:</a:t>
            </a:r>
            <a:endParaRPr lang="nl-BE" sz="2000" b="1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+/- 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200 à 220 medewerkers </a:t>
            </a:r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op dit moment</a:t>
            </a: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Diversiteit werkvormen: </a:t>
            </a:r>
          </a:p>
          <a:p>
            <a:pPr marL="342900" indent="-342900">
              <a:buFontTx/>
              <a:buChar char="-"/>
            </a:pPr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S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ociale werkplaats/maatwerkonderneming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Arbeidszorg &amp; Brugprojecten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TWE ( tijdelijke werkervaring -vroegere art. 60)</a:t>
            </a:r>
          </a:p>
          <a:p>
            <a:r>
              <a:rPr lang="nl-BE" sz="2000" dirty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	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  <a:sym typeface="Wingdings" panose="05000000000000000000" pitchFamily="2" charset="2"/>
              </a:rPr>
              <a:t> leerwerknemers!!!</a:t>
            </a:r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VOP (Vlaamse ondersteuningspremie)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BIS (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beroepsinlevingsstage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), 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beroepsverkennende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 stages, autonome werkstraffen, vrijwilligers, rode kruis,…</a:t>
            </a: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Sociale tewerkstelling brengt op, maar kost geld: begeleidingskosten en rendementsverlies</a:t>
            </a: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Samenwerkingen: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Sociaal huis Mechelen en 14 andere gemeenten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VDAB/GTB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Scholen</a:t>
            </a:r>
          </a:p>
          <a:p>
            <a:pPr marL="342900" indent="-342900">
              <a:buFontTx/>
              <a:buChar char="-"/>
            </a:pP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…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19" y="1076325"/>
            <a:ext cx="4371747" cy="17621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342" y="1558913"/>
            <a:ext cx="2341067" cy="320677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157" y="3254363"/>
            <a:ext cx="234106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05525" cy="68580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095875" y="326081"/>
            <a:ext cx="69833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Vestigingen en geografische regio:</a:t>
            </a:r>
            <a:endParaRPr lang="nl-BE" sz="2000" b="1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10 vestigingen, waarvan 8 Kringwinkels (Mechelen Noord, Korenmarkt, 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Brusselsesteenweg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), 1 Fietspunt (station Mechelen), Houtatelier &amp; Fietsatelier (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Battel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)</a:t>
            </a: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Ruime regio m.b.t. sociale tewerkstelling rond Mechelen, 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Rupelstreek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, Vaartland, maar ook verder (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Kl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-Brabant, Lier, Duffel, </a:t>
            </a:r>
            <a:r>
              <a:rPr lang="nl-BE" sz="2000" dirty="0" err="1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Vl</a:t>
            </a:r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-Brabant)</a:t>
            </a:r>
          </a:p>
          <a:p>
            <a:endParaRPr lang="nl-BE" sz="2000" dirty="0" smtClean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Oscine" charset="0"/>
                <a:ea typeface="Oscine" charset="0"/>
                <a:cs typeface="Oscine" charset="0"/>
              </a:rPr>
              <a:t>Regio erkenning kringloopcentrum is beperkter</a:t>
            </a:r>
          </a:p>
          <a:p>
            <a:endParaRPr lang="nl-BE" sz="2000" dirty="0">
              <a:solidFill>
                <a:schemeClr val="bg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19" y="1076325"/>
            <a:ext cx="4371747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12"/>
          <a:stretch/>
        </p:blipFill>
        <p:spPr>
          <a:xfrm>
            <a:off x="2151529" y="0"/>
            <a:ext cx="10044954" cy="6858000"/>
          </a:xfrm>
          <a:prstGeom prst="rect">
            <a:avLst/>
          </a:prstGeom>
        </p:spPr>
      </p:pic>
      <p:sp>
        <p:nvSpPr>
          <p:cNvPr id="23" name="Rechthoek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75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83" y="-18288"/>
            <a:ext cx="6974958" cy="6881568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540642" y="1650918"/>
            <a:ext cx="354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Activiteiten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696" y="454959"/>
            <a:ext cx="3173506" cy="3505198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4" y="3045757"/>
            <a:ext cx="3173506" cy="3505198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8046" y="454959"/>
            <a:ext cx="3173506" cy="3505198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706" y="5686235"/>
            <a:ext cx="3173506" cy="3505198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288" y="-2204196"/>
            <a:ext cx="3173506" cy="350519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138" y="5663219"/>
            <a:ext cx="3173506" cy="350519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568" y="-2231089"/>
            <a:ext cx="3173506" cy="3505198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4326" y="359709"/>
            <a:ext cx="3173506" cy="3505198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9846" y="3023209"/>
            <a:ext cx="3173506" cy="3505198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3998" y="3036351"/>
            <a:ext cx="3173506" cy="350519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970" y="1104709"/>
            <a:ext cx="1711557" cy="86750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9678" y="1157647"/>
            <a:ext cx="1796204" cy="82672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229" y="4055407"/>
            <a:ext cx="1428233" cy="14214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948" y="3711130"/>
            <a:ext cx="1794747" cy="748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5482" y="4388176"/>
            <a:ext cx="2811975" cy="7752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36" y="1963998"/>
            <a:ext cx="1073208" cy="1517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97" y="4453488"/>
            <a:ext cx="1119609" cy="158351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69" y="1972211"/>
            <a:ext cx="1084326" cy="15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900" y="0"/>
            <a:ext cx="12192000" cy="6858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63088" y="885665"/>
            <a:ext cx="441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Kringwinkel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887" y="2948018"/>
            <a:ext cx="2031222" cy="77172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886" y="55254"/>
            <a:ext cx="2171700" cy="210502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38" y="1738249"/>
            <a:ext cx="2931755" cy="2198816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38" y="4100660"/>
            <a:ext cx="2931755" cy="22202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37" y="4100659"/>
            <a:ext cx="3203520" cy="221713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920" y="1738249"/>
            <a:ext cx="3316247" cy="2198816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510723" y="6404784"/>
            <a:ext cx="300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9"/>
              </a:rPr>
              <a:t>https://</a:t>
            </a:r>
            <a:r>
              <a:rPr lang="nl-BE" dirty="0" smtClean="0">
                <a:hlinkClick r:id="rId9"/>
              </a:rPr>
              <a:t>youtu.be/tIFDIp4aeyE</a:t>
            </a:r>
            <a:r>
              <a:rPr lang="nl-BE" dirty="0" smtClean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2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716" y="2371725"/>
            <a:ext cx="1267340" cy="17839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900" y="0"/>
            <a:ext cx="12192000" cy="6858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63088" y="885665"/>
            <a:ext cx="441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Houtactiviteiten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42" y="3958072"/>
            <a:ext cx="4057991" cy="255635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13" y="1786535"/>
            <a:ext cx="4061357" cy="208241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/>
          <a:srcRect t="16984" r="35804" b="19365"/>
          <a:stretch/>
        </p:blipFill>
        <p:spPr>
          <a:xfrm rot="5400000">
            <a:off x="3732941" y="2840105"/>
            <a:ext cx="4717568" cy="26310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17" y="4823072"/>
            <a:ext cx="2383304" cy="16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280" y="2382602"/>
            <a:ext cx="1283073" cy="181525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900" y="0"/>
            <a:ext cx="12192000" cy="6858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63088" y="885665"/>
            <a:ext cx="441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Fietsactiviteiten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37" y="4324554"/>
            <a:ext cx="1173494" cy="11689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367" y="4359733"/>
            <a:ext cx="3086819" cy="23055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88" y="2150368"/>
            <a:ext cx="2884937" cy="190656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58" y="275159"/>
            <a:ext cx="3504460" cy="178441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458" y="2263808"/>
            <a:ext cx="3504460" cy="193405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458" y="4359733"/>
            <a:ext cx="3504460" cy="233205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3518360" y="1725377"/>
            <a:ext cx="510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0" b="1" dirty="0" smtClean="0">
                <a:solidFill>
                  <a:srgbClr val="FF0000"/>
                </a:solidFill>
                <a:latin typeface="Oscine" charset="0"/>
                <a:ea typeface="Oscine" charset="0"/>
                <a:cs typeface="Oscine" charset="0"/>
              </a:rPr>
              <a:t>!</a:t>
            </a:r>
            <a:endParaRPr lang="nl-NL" sz="12000" dirty="0">
              <a:solidFill>
                <a:srgbClr val="FF0000"/>
              </a:solidFill>
              <a:latin typeface="Oscine" charset="0"/>
              <a:ea typeface="Oscine" charset="0"/>
              <a:cs typeface="Osc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2" y="1871418"/>
            <a:ext cx="3039204" cy="222024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9126" y="6033809"/>
            <a:ext cx="2600324" cy="282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dirty="0">
                <a:hlinkClick r:id="rId3"/>
              </a:rPr>
              <a:t>https://vrtnws.be/p.L7eBdDGx4</a:t>
            </a:r>
            <a:r>
              <a:rPr lang="nl-BE" sz="1200" dirty="0"/>
              <a:t> 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39" y="4307971"/>
            <a:ext cx="2849735" cy="158907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63088" y="885665"/>
            <a:ext cx="441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083C51"/>
                </a:solidFill>
                <a:latin typeface="Oscine" charset="0"/>
                <a:ea typeface="Oscine" charset="0"/>
                <a:cs typeface="Oscine" charset="0"/>
              </a:rPr>
              <a:t>Projecten</a:t>
            </a:r>
            <a:endParaRPr lang="nl-NL" sz="4400" dirty="0">
              <a:solidFill>
                <a:srgbClr val="083C51"/>
              </a:solidFill>
              <a:latin typeface="Oscine" charset="0"/>
              <a:ea typeface="Oscine" charset="0"/>
              <a:cs typeface="Oscine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515" y="4030543"/>
            <a:ext cx="1942758" cy="247502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342" y="3928770"/>
            <a:ext cx="2245584" cy="210503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512" y="1871418"/>
            <a:ext cx="2286000" cy="20002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8791" y="1871418"/>
            <a:ext cx="5247166" cy="1567107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7957442" y="3364098"/>
            <a:ext cx="317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9"/>
              </a:rPr>
              <a:t>https://</a:t>
            </a:r>
            <a:r>
              <a:rPr lang="nl-BE" dirty="0" smtClean="0">
                <a:hlinkClick r:id="rId9"/>
              </a:rPr>
              <a:t>youtu.be/X5R9bafwpzA</a:t>
            </a:r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399" y="3360388"/>
            <a:ext cx="234106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289</Words>
  <Application>Microsoft Office PowerPoint</Application>
  <PresentationFormat>Breedbeeld</PresentationFormat>
  <Paragraphs>63</Paragraphs>
  <Slides>10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Oscine</vt:lpstr>
      <vt:lpstr>Wingdings</vt:lpstr>
      <vt:lpstr>Office-thema</vt:lpstr>
      <vt:lpstr>Raadscommissie stadsontwikkeling, ruimtelijke ordening, economie en personeel 2 oktober 2019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Mathias Schaubroeck</dc:creator>
  <cp:lastModifiedBy>Scharpé Kristin</cp:lastModifiedBy>
  <cp:revision>427</cp:revision>
  <cp:lastPrinted>2018-02-02T17:57:27Z</cp:lastPrinted>
  <dcterms:created xsi:type="dcterms:W3CDTF">2018-01-17T12:56:28Z</dcterms:created>
  <dcterms:modified xsi:type="dcterms:W3CDTF">2019-10-02T17:19:03Z</dcterms:modified>
</cp:coreProperties>
</file>