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321" r:id="rId5"/>
    <p:sldId id="336" r:id="rId6"/>
    <p:sldId id="325" r:id="rId7"/>
    <p:sldId id="329" r:id="rId8"/>
    <p:sldId id="337" r:id="rId9"/>
    <p:sldId id="338" r:id="rId10"/>
    <p:sldId id="322" r:id="rId11"/>
    <p:sldId id="326" r:id="rId12"/>
    <p:sldId id="333" r:id="rId13"/>
    <p:sldId id="334" r:id="rId14"/>
    <p:sldId id="335" r:id="rId15"/>
    <p:sldId id="339" r:id="rId16"/>
    <p:sldId id="340" r:id="rId17"/>
    <p:sldId id="354" r:id="rId18"/>
    <p:sldId id="355" r:id="rId19"/>
    <p:sldId id="352" r:id="rId20"/>
    <p:sldId id="350" r:id="rId21"/>
    <p:sldId id="341" r:id="rId22"/>
    <p:sldId id="353" r:id="rId23"/>
    <p:sldId id="343" r:id="rId24"/>
    <p:sldId id="344" r:id="rId25"/>
    <p:sldId id="348" r:id="rId26"/>
    <p:sldId id="356" r:id="rId27"/>
    <p:sldId id="349" r:id="rId28"/>
    <p:sldId id="345" r:id="rId29"/>
    <p:sldId id="346" r:id="rId30"/>
    <p:sldId id="324" r:id="rId31"/>
  </p:sldIdLst>
  <p:sldSz cx="10160000" cy="5715000"/>
  <p:notesSz cx="6797675" cy="9928225"/>
  <p:defaultTextStyle>
    <a:defPPr>
      <a:defRPr lang="nl-BE"/>
    </a:defPPr>
    <a:lvl1pPr marL="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6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raha Illias" initials="MI" lastIdx="1" clrIdx="0">
    <p:extLst>
      <p:ext uri="{19B8F6BF-5375-455C-9EA6-DF929625EA0E}">
        <p15:presenceInfo xmlns:p15="http://schemas.microsoft.com/office/powerpoint/2012/main" userId="S::illias.marraha@mechelen.be::ace05b7d-bd0f-4cd9-9857-ff6ca2d2bc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BF41"/>
    <a:srgbClr val="FFFFFF"/>
    <a:srgbClr val="29C2DE"/>
    <a:srgbClr val="641B52"/>
    <a:srgbClr val="E9F0E8"/>
    <a:srgbClr val="E8E7E7"/>
    <a:srgbClr val="005A84"/>
    <a:srgbClr val="34848F"/>
    <a:srgbClr val="D1DFCE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D05655-FC60-45F5-922B-704F4FC10D1A}" v="88" dt="2021-03-09T20:24:35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1298" autoAdjust="0"/>
  </p:normalViewPr>
  <p:slideViewPr>
    <p:cSldViewPr snapToGrid="0">
      <p:cViewPr varScale="1">
        <p:scale>
          <a:sx n="80" d="100"/>
          <a:sy n="80" d="100"/>
        </p:scale>
        <p:origin x="532" y="52"/>
      </p:cViewPr>
      <p:guideLst>
        <p:guide orient="horz" pos="826"/>
        <p:guide pos="320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-792"/>
    </p:cViewPr>
  </p:sorterViewPr>
  <p:notesViewPr>
    <p:cSldViewPr snapToGrid="0">
      <p:cViewPr varScale="1">
        <p:scale>
          <a:sx n="77" d="100"/>
          <a:sy n="77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DED6-809E-B44C-AA8A-9EC994064BB7}" type="datetimeFigureOut">
              <a:rPr lang="nl-NL" smtClean="0"/>
              <a:t>9-3-2021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96C32-516E-694C-80B9-E469F4CB0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123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019EA-AC92-455A-A11F-F683C5156120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56DE-CB42-4FDC-A807-C10209951F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61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2CE453F0-AAF6-49FC-B32B-590333481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_2kolomm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741" y="2320007"/>
            <a:ext cx="8564629" cy="3127332"/>
          </a:xfrm>
        </p:spPr>
        <p:txBody>
          <a:bodyPr numCol="2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Tx/>
              <a:buNone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395103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797262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192365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696827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8743" y="996112"/>
            <a:ext cx="8564629" cy="1074514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A83FEBA-8931-4AEA-963B-BFEEDE7A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ABC8E37-0BC5-4D7F-8BB6-94B257253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8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_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FE930F-50B3-4C98-B3D1-C6A6CB9E4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51" y="592457"/>
            <a:ext cx="9166478" cy="4239515"/>
          </a:xfrm>
        </p:spPr>
        <p:txBody>
          <a:bodyPr anchor="t">
            <a:noAutofit/>
          </a:bodyPr>
          <a:lstStyle>
            <a:lvl1pPr>
              <a:lnSpc>
                <a:spcPts val="15000"/>
              </a:lnSpc>
              <a:defRPr sz="15000"/>
            </a:lvl1pPr>
          </a:lstStyle>
          <a:p>
            <a:r>
              <a:rPr lang="nl-BE" dirty="0"/>
              <a:t>Vrij in te</a:t>
            </a:r>
            <a:br>
              <a:rPr lang="nl-BE" dirty="0"/>
            </a:br>
            <a:r>
              <a:rPr lang="nl-BE" dirty="0"/>
              <a:t>vullen</a:t>
            </a:r>
          </a:p>
        </p:txBody>
      </p:sp>
    </p:spTree>
    <p:extLst>
      <p:ext uri="{BB962C8B-B14F-4D97-AF65-F5344CB8AC3E}">
        <p14:creationId xmlns:p14="http://schemas.microsoft.com/office/powerpoint/2010/main" val="3652816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DC5E092-62E6-4F23-8454-BA2951057AD6}"/>
              </a:ext>
            </a:extLst>
          </p:cNvPr>
          <p:cNvSpPr txBox="1">
            <a:spLocks/>
          </p:cNvSpPr>
          <p:nvPr userDrawn="1"/>
        </p:nvSpPr>
        <p:spPr>
          <a:xfrm>
            <a:off x="397851" y="740588"/>
            <a:ext cx="9552234" cy="2027506"/>
          </a:xfrm>
          <a:prstGeom prst="rect">
            <a:avLst/>
          </a:prstGeom>
        </p:spPr>
        <p:txBody>
          <a:bodyPr vert="horz" lIns="101576" tIns="50788" rIns="101576" bIns="50788" rtlCol="0" anchor="ctr" anchorCtr="0">
            <a:noAutofit/>
          </a:bodyPr>
          <a:lstStyle>
            <a:lvl1pPr algn="l" defTabSz="914187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>
              <a:lnSpc>
                <a:spcPts val="10222"/>
              </a:lnSpc>
            </a:pPr>
            <a:r>
              <a:rPr lang="nl-NL" sz="15000" dirty="0">
                <a:solidFill>
                  <a:srgbClr val="641B52"/>
                </a:solidFill>
              </a:rPr>
              <a:t>bedankt</a:t>
            </a:r>
            <a:endParaRPr lang="nl-BE" sz="15000" dirty="0">
              <a:solidFill>
                <a:srgbClr val="641B52"/>
              </a:solidFill>
            </a:endParaRP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17D744-462D-4DFB-9FEF-E755EDE95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27" y="1386958"/>
            <a:ext cx="1367946" cy="29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ABF16D0E-FFD7-4196-B71A-E9E0D110B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0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641B52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26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F96EADA1-DB7E-405D-A61D-55CCCB3E1B3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8EF80E89-F79D-4E8B-8984-1AD9815F4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8DCB010-9508-4999-B0D5-23A837234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453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 en sub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C8675362-D3A0-44B0-82FD-3A37F5AD251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935AC582-5952-41F5-B92B-567DB2E3B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141DFC9-B072-43F4-9741-6DFF9EC516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88E2ADD-F65B-41E0-B72F-9593F549A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642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2C8D5DE-400E-455F-A043-08234EEB5874}"/>
              </a:ext>
            </a:extLst>
          </p:cNvPr>
          <p:cNvSpPr/>
          <p:nvPr userDrawn="1"/>
        </p:nvSpPr>
        <p:spPr>
          <a:xfrm>
            <a:off x="0" y="0"/>
            <a:ext cx="1858617" cy="57150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12" name="Vijfhoek 1">
            <a:extLst>
              <a:ext uri="{FF2B5EF4-FFF2-40B4-BE49-F238E27FC236}">
                <a16:creationId xmlns:a16="http://schemas.microsoft.com/office/drawing/2014/main" id="{C7CD23A2-B51F-4827-8CC9-147DB0F9CEB3}"/>
              </a:ext>
            </a:extLst>
          </p:cNvPr>
          <p:cNvSpPr/>
          <p:nvPr userDrawn="1"/>
        </p:nvSpPr>
        <p:spPr>
          <a:xfrm>
            <a:off x="244389" y="222214"/>
            <a:ext cx="3223291" cy="3222681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6803536-6FCB-4DA3-BD06-01C76D76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148127"/>
            <a:ext cx="6075667" cy="5382341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A45DF-F651-4CC5-A15B-BB7763638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600758"/>
            <a:ext cx="2864338" cy="1857119"/>
          </a:xfr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4000" b="1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446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ondera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DEFEADA-9D9D-445B-840D-CE773F9020CB}"/>
              </a:ext>
            </a:extLst>
          </p:cNvPr>
          <p:cNvSpPr/>
          <p:nvPr userDrawn="1"/>
        </p:nvSpPr>
        <p:spPr>
          <a:xfrm>
            <a:off x="0" y="0"/>
            <a:ext cx="10160000" cy="6858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20A34-A6F4-4B4A-B2B9-0902D538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134489"/>
            <a:ext cx="8422903" cy="551310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defRPr sz="40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Vijfhoek 1">
            <a:extLst>
              <a:ext uri="{FF2B5EF4-FFF2-40B4-BE49-F238E27FC236}">
                <a16:creationId xmlns:a16="http://schemas.microsoft.com/office/drawing/2014/main" id="{E336FE68-97F0-4A2D-B396-7573F335E6E1}"/>
              </a:ext>
            </a:extLst>
          </p:cNvPr>
          <p:cNvSpPr/>
          <p:nvPr userDrawn="1"/>
        </p:nvSpPr>
        <p:spPr>
          <a:xfrm>
            <a:off x="160001" y="134489"/>
            <a:ext cx="990492" cy="990304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1124793"/>
            <a:ext cx="8154977" cy="4405673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728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19" y="1117023"/>
            <a:ext cx="6137453" cy="4330316"/>
          </a:xfrm>
        </p:spPr>
        <p:txBody>
          <a:bodyPr anchor="t" anchorCtr="0"/>
          <a:lstStyle>
            <a:lvl1pPr marL="301620" indent="-30162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696723" indent="-301620">
              <a:lnSpc>
                <a:spcPct val="100000"/>
              </a:lnSpc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1091827" indent="-294565">
              <a:lnSpc>
                <a:spcPct val="100000"/>
              </a:lnSpc>
              <a:buClr>
                <a:srgbClr val="29C2DE"/>
              </a:buClr>
              <a:buSzPct val="90000"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493985" indent="-301620">
              <a:lnSpc>
                <a:spcPct val="100000"/>
              </a:lnSpc>
              <a:buFont typeface="Arial" panose="020B0604020202020204" pitchFamily="34" charset="0"/>
              <a:buChar char="−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889088" indent="-192260"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019" y="1117022"/>
            <a:ext cx="2862526" cy="433030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0B30D52-3C6E-4872-AE27-C5F5F43C0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3CBA4E-B847-4748-9F99-72D93B7B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28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08001" y="228864"/>
            <a:ext cx="9144000" cy="9525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001" y="1333505"/>
            <a:ext cx="9144000" cy="3771636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62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82" r:id="rId3"/>
    <p:sldLayoutId id="2147483690" r:id="rId4"/>
    <p:sldLayoutId id="2147483684" r:id="rId5"/>
    <p:sldLayoutId id="2147483674" r:id="rId6"/>
    <p:sldLayoutId id="2147483676" r:id="rId7"/>
    <p:sldLayoutId id="2147483683" r:id="rId8"/>
    <p:sldLayoutId id="2147483685" r:id="rId9"/>
    <p:sldLayoutId id="2147483687" r:id="rId10"/>
    <p:sldLayoutId id="2147483692" r:id="rId11"/>
    <p:sldLayoutId id="2147483688" r:id="rId12"/>
    <p:sldLayoutId id="2147483689" r:id="rId13"/>
  </p:sldLayoutIdLst>
  <p:hf hdr="0" ftr="0" dt="0"/>
  <p:txStyles>
    <p:titleStyle>
      <a:lvl1pPr algn="l" defTabSz="1015743" rtl="0" eaLnBrk="1" latinLnBrk="0" hangingPunct="1">
        <a:spcBef>
          <a:spcPct val="0"/>
        </a:spcBef>
        <a:buNone/>
        <a:defRPr sz="4500" b="1" kern="1200" cap="all" baseline="0">
          <a:solidFill>
            <a:srgbClr val="641B52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380902" indent="-380902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1pPr>
      <a:lvl2pPr marL="825290" indent="-317421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2pPr>
      <a:lvl3pPr marL="1269677" indent="-253935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3pPr>
      <a:lvl4pPr marL="1777550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4pPr>
      <a:lvl5pPr marL="228542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5pPr>
      <a:lvl6pPr marL="279329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164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036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6905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8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74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61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48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35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228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10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9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4kP8fm8-qA&amp;t=2s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E04237D-C73B-4355-B0A6-2DE91D64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Jeugdwerk </a:t>
            </a:r>
            <a:r>
              <a:rPr lang="nl-BE" sz="4400" dirty="0"/>
              <a:t>Mechelen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2318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Impact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497" y="866275"/>
            <a:ext cx="8232507" cy="46641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BE" dirty="0"/>
              <a:t>Partnership tussen stad en jeugdwerking is belangrijk</a:t>
            </a:r>
          </a:p>
          <a:p>
            <a:pPr>
              <a:spcAft>
                <a:spcPts val="600"/>
              </a:spcAft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8932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Procesevaluatie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Is alles gelopen zoals gepland?</a:t>
            </a:r>
          </a:p>
          <a:p>
            <a:r>
              <a:rPr lang="nl-BE" dirty="0"/>
              <a:t>Succesfactoren</a:t>
            </a:r>
          </a:p>
          <a:p>
            <a:r>
              <a:rPr lang="nl-BE" dirty="0"/>
              <a:t>Blokkades</a:t>
            </a:r>
          </a:p>
          <a:p>
            <a:r>
              <a:rPr lang="nl-BE" dirty="0"/>
              <a:t>Externe factoren</a:t>
            </a:r>
          </a:p>
        </p:txBody>
      </p:sp>
    </p:spTree>
    <p:extLst>
      <p:ext uri="{BB962C8B-B14F-4D97-AF65-F5344CB8AC3E}">
        <p14:creationId xmlns:p14="http://schemas.microsoft.com/office/powerpoint/2010/main" val="180523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en fotobeschrijving beschikbaar.">
            <a:extLst>
              <a:ext uri="{FF2B5EF4-FFF2-40B4-BE49-F238E27FC236}">
                <a16:creationId xmlns:a16="http://schemas.microsoft.com/office/drawing/2014/main" id="{81817EA7-0669-4193-BA2A-F13992FD3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/>
        </p:blipFill>
        <p:spPr bwMode="auto">
          <a:xfrm>
            <a:off x="0" y="1"/>
            <a:ext cx="10160000" cy="5715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134489"/>
            <a:ext cx="8422903" cy="551310"/>
          </a:xfrm>
        </p:spPr>
        <p:txBody>
          <a:bodyPr anchor="ctr">
            <a:normAutofit fontScale="90000"/>
          </a:bodyPr>
          <a:lstStyle/>
          <a:p>
            <a:r>
              <a:rPr lang="nl-BE" sz="2500"/>
              <a:t>ROJM</a:t>
            </a:r>
          </a:p>
        </p:txBody>
      </p:sp>
    </p:spTree>
    <p:extLst>
      <p:ext uri="{BB962C8B-B14F-4D97-AF65-F5344CB8AC3E}">
        <p14:creationId xmlns:p14="http://schemas.microsoft.com/office/powerpoint/2010/main" val="490132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ROJM 2020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nl-BE" dirty="0"/>
              <a:t>Vrijetijdsbesteding (instuifwerking, sport, cultuur,…)</a:t>
            </a:r>
          </a:p>
          <a:p>
            <a:pPr marL="342900" indent="-342900"/>
            <a:r>
              <a:rPr lang="nl-BE" dirty="0"/>
              <a:t>Mobiele jeugdwerkers (preventie)</a:t>
            </a:r>
          </a:p>
        </p:txBody>
      </p:sp>
    </p:spTree>
    <p:extLst>
      <p:ext uri="{BB962C8B-B14F-4D97-AF65-F5344CB8AC3E}">
        <p14:creationId xmlns:p14="http://schemas.microsoft.com/office/powerpoint/2010/main" val="2817586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ROJM 2020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nl-BE" dirty="0"/>
              <a:t>Onderwijs</a:t>
            </a:r>
          </a:p>
          <a:p>
            <a:pPr marL="342900" indent="-342900"/>
            <a:r>
              <a:rPr lang="nl-BE" dirty="0"/>
              <a:t>Ondernemerschap</a:t>
            </a:r>
          </a:p>
          <a:p>
            <a:pPr marL="342900" indent="-342900"/>
            <a:r>
              <a:rPr lang="nl-BE" dirty="0"/>
              <a:t>Artistieke ontwikkeling</a:t>
            </a:r>
          </a:p>
          <a:p>
            <a:pPr marL="342900" indent="-342900"/>
            <a:r>
              <a:rPr lang="nl-BE" dirty="0"/>
              <a:t>Tewerkstelling</a:t>
            </a:r>
          </a:p>
        </p:txBody>
      </p:sp>
    </p:spTree>
    <p:extLst>
      <p:ext uri="{BB962C8B-B14F-4D97-AF65-F5344CB8AC3E}">
        <p14:creationId xmlns:p14="http://schemas.microsoft.com/office/powerpoint/2010/main" val="1090803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ROJM 2020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nl-BE" dirty="0"/>
              <a:t>Drugs en andere verslavingen</a:t>
            </a:r>
          </a:p>
          <a:p>
            <a:pPr marL="342900" indent="-342900"/>
            <a:r>
              <a:rPr lang="nl-BE" dirty="0"/>
              <a:t>Geestelijke gezondheidszorg</a:t>
            </a:r>
          </a:p>
          <a:p>
            <a:pPr marL="342900" indent="-342900"/>
            <a:r>
              <a:rPr lang="nl-BE" dirty="0"/>
              <a:t>Tewerkstelling</a:t>
            </a:r>
          </a:p>
        </p:txBody>
      </p:sp>
    </p:spTree>
    <p:extLst>
      <p:ext uri="{BB962C8B-B14F-4D97-AF65-F5344CB8AC3E}">
        <p14:creationId xmlns:p14="http://schemas.microsoft.com/office/powerpoint/2010/main" val="137634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ROJM 2020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E19F36-39D3-4E2F-B2E9-066FDF92F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94" y="905512"/>
            <a:ext cx="5570212" cy="46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16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ROJM 2020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FF10CE0-0A8C-42D9-8ECD-48283C9AD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246" y="919248"/>
            <a:ext cx="6015508" cy="46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18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ROJM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Digitaal project met de jeugdwerkers</a:t>
            </a:r>
          </a:p>
          <a:p>
            <a:r>
              <a:rPr lang="nl-BE" dirty="0"/>
              <a:t>20 jaar grote broer/zus project</a:t>
            </a:r>
          </a:p>
        </p:txBody>
      </p:sp>
    </p:spTree>
    <p:extLst>
      <p:ext uri="{BB962C8B-B14F-4D97-AF65-F5344CB8AC3E}">
        <p14:creationId xmlns:p14="http://schemas.microsoft.com/office/powerpoint/2010/main" val="4071036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UITDAGINGEN IN HET JEUGDWERK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Tewerkstelling jongeren is veel minder evident.</a:t>
            </a:r>
          </a:p>
          <a:p>
            <a:r>
              <a:rPr lang="nl-BE" dirty="0"/>
              <a:t>Meer aandacht voor het mentaal welzijn van jongeren</a:t>
            </a:r>
          </a:p>
        </p:txBody>
      </p:sp>
    </p:spTree>
    <p:extLst>
      <p:ext uri="{BB962C8B-B14F-4D97-AF65-F5344CB8AC3E}">
        <p14:creationId xmlns:p14="http://schemas.microsoft.com/office/powerpoint/2010/main" val="111386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BESTUURSAKKOORD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948777"/>
            <a:ext cx="8154977" cy="4581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Mechelen Kinderstad is een begrip!</a:t>
            </a:r>
          </a:p>
          <a:p>
            <a:pPr marL="0" indent="0">
              <a:buNone/>
            </a:pPr>
            <a:r>
              <a:rPr lang="nl-BE" sz="2000" dirty="0"/>
              <a:t>411. J@M als hefboom voor participatie kinderen uit kwetsbare milieus</a:t>
            </a:r>
          </a:p>
          <a:p>
            <a:pPr marL="0" indent="0">
              <a:buNone/>
            </a:pPr>
            <a:r>
              <a:rPr lang="nl-BE" sz="2000" dirty="0"/>
              <a:t>424. ROJM als belangrijke partner in superdiversiteit</a:t>
            </a:r>
          </a:p>
          <a:p>
            <a:pPr marL="0" indent="0">
              <a:buNone/>
            </a:pPr>
            <a:r>
              <a:rPr lang="nl-BE" sz="2000" dirty="0"/>
              <a:t>180. Mobiele speelpleinwerking</a:t>
            </a:r>
          </a:p>
          <a:p>
            <a:pPr marL="0" indent="0">
              <a:buNone/>
            </a:pPr>
            <a:r>
              <a:rPr lang="nl-BE" sz="2000" dirty="0"/>
              <a:t>203. Douaneplein – integrale aanpak</a:t>
            </a:r>
          </a:p>
          <a:p>
            <a:pPr marL="0" indent="0">
              <a:buNone/>
            </a:pPr>
            <a:r>
              <a:rPr lang="nl-BE" sz="2000" dirty="0"/>
              <a:t>177. Overlast als geschakeld optreden</a:t>
            </a:r>
          </a:p>
          <a:p>
            <a:pPr marL="0" indent="0">
              <a:buNone/>
            </a:pPr>
            <a:r>
              <a:rPr lang="nl-BE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34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J@M</a:t>
            </a:r>
          </a:p>
        </p:txBody>
      </p:sp>
      <p:pic>
        <p:nvPicPr>
          <p:cNvPr id="2050" name="Picture 2" descr="Kinder- en tienerwerking wordt J@M – Radio Reflex">
            <a:extLst>
              <a:ext uri="{FF2B5EF4-FFF2-40B4-BE49-F238E27FC236}">
                <a16:creationId xmlns:a16="http://schemas.microsoft.com/office/drawing/2014/main" id="{AB814C8C-BBC6-4C8F-A9BA-7AF0FCC5D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146" y="0"/>
            <a:ext cx="118109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906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J@M 2020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>
                <a:latin typeface="Proxima Nova Rg"/>
              </a:rPr>
              <a:t>Wendbaar &amp; flexibel</a:t>
            </a:r>
            <a:endParaRPr lang="nl-BE" dirty="0"/>
          </a:p>
          <a:p>
            <a:pPr marL="380365" indent="-380365"/>
            <a:r>
              <a:rPr lang="nl-BE" sz="2800" dirty="0">
                <a:latin typeface="Proxima Nova Rg"/>
              </a:rPr>
              <a:t>Huispakketten voor de kwetsbare gezinnen</a:t>
            </a:r>
          </a:p>
          <a:p>
            <a:pPr marL="380365" indent="-380365"/>
            <a:r>
              <a:rPr lang="nl-BE" sz="2800" dirty="0">
                <a:latin typeface="Proxima Nova Rg"/>
              </a:rPr>
              <a:t>Stille ruimtes </a:t>
            </a:r>
            <a:endParaRPr lang="nl-BE" sz="2800" dirty="0"/>
          </a:p>
          <a:p>
            <a:pPr marL="380365" indent="-380365"/>
            <a:r>
              <a:rPr lang="nl-BE" sz="2800" dirty="0">
                <a:latin typeface="Proxima Nova Rg"/>
              </a:rPr>
              <a:t>Huiswerkbegeleiding</a:t>
            </a:r>
          </a:p>
          <a:p>
            <a:pPr marL="380365" indent="-380365"/>
            <a:r>
              <a:rPr lang="nl-BE" sz="2800" dirty="0">
                <a:latin typeface="Proxima Nova Rg"/>
              </a:rPr>
              <a:t>Digitale connectie doelgroep</a:t>
            </a:r>
          </a:p>
          <a:p>
            <a:pPr marL="380365" indent="-380365"/>
            <a:r>
              <a:rPr lang="nl-BE" sz="2800" dirty="0" err="1">
                <a:latin typeface="Proxima Nova Rg"/>
              </a:rPr>
              <a:t>Sportpaketten</a:t>
            </a:r>
            <a:r>
              <a:rPr lang="nl-BE" sz="2800" dirty="0">
                <a:latin typeface="Proxima Nova Rg"/>
              </a:rPr>
              <a:t> + 12 / + 15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60950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J@M 2020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dirty="0">
                <a:latin typeface="Proxima Nova Rg"/>
              </a:rPr>
              <a:t>Samenwerking partners </a:t>
            </a:r>
            <a:r>
              <a:rPr lang="nl-BE" dirty="0" err="1">
                <a:latin typeface="Proxima Nova Rg"/>
              </a:rPr>
              <a:t>ifv</a:t>
            </a:r>
            <a:r>
              <a:rPr lang="nl-BE" dirty="0">
                <a:latin typeface="Proxima Nova Rg"/>
              </a:rPr>
              <a:t> sensibilisering</a:t>
            </a:r>
            <a:endParaRPr lang="nl-BE" sz="1600" dirty="0">
              <a:latin typeface="Proxima Nova Rg"/>
            </a:endParaRPr>
          </a:p>
          <a:p>
            <a:pPr marL="380365" indent="-380365"/>
            <a:r>
              <a:rPr lang="nl-BE" sz="2600" dirty="0">
                <a:latin typeface="Proxima Nova Rg"/>
              </a:rPr>
              <a:t>Heroriëntering van de jeugdwerkers </a:t>
            </a:r>
          </a:p>
          <a:p>
            <a:pPr marL="824865" lvl="1" indent="-316865"/>
            <a:r>
              <a:rPr lang="nl-BE" sz="1900" dirty="0">
                <a:latin typeface="Proxima Nova Rg"/>
              </a:rPr>
              <a:t>Sensibilisering aan schoolpoorten</a:t>
            </a:r>
          </a:p>
          <a:p>
            <a:pPr marL="824865" lvl="1" indent="-316865"/>
            <a:r>
              <a:rPr lang="nl-BE" sz="1900" dirty="0">
                <a:latin typeface="Proxima Nova Rg"/>
              </a:rPr>
              <a:t>Sensibilisering huis aan huis</a:t>
            </a:r>
            <a:endParaRPr lang="nl-BE" sz="1900" dirty="0"/>
          </a:p>
          <a:p>
            <a:pPr marL="380365" indent="-380365"/>
            <a:r>
              <a:rPr lang="nl-BE" sz="2600" dirty="0">
                <a:latin typeface="Proxima Nova Rg"/>
              </a:rPr>
              <a:t>Outreachend werken </a:t>
            </a:r>
            <a:endParaRPr lang="nl-BE" sz="2600" dirty="0"/>
          </a:p>
          <a:p>
            <a:pPr marL="824865" lvl="1" indent="-316865"/>
            <a:r>
              <a:rPr lang="nl-BE" sz="1900" dirty="0">
                <a:latin typeface="Proxima Nova Rg"/>
              </a:rPr>
              <a:t>Overlast team</a:t>
            </a:r>
          </a:p>
          <a:p>
            <a:pPr marL="824865" lvl="1" indent="-316865"/>
            <a:r>
              <a:rPr lang="nl-BE" sz="1900" dirty="0">
                <a:latin typeface="Proxima Nova Rg"/>
              </a:rPr>
              <a:t>Mobiele jeugdwerkers</a:t>
            </a:r>
            <a:endParaRPr lang="nl-BE" sz="1900" dirty="0"/>
          </a:p>
          <a:p>
            <a:pPr marL="824865" lvl="1" indent="-316865"/>
            <a:r>
              <a:rPr lang="nl-BE" sz="1900" dirty="0">
                <a:latin typeface="Proxima Nova Rg"/>
              </a:rPr>
              <a:t>PIM</a:t>
            </a:r>
          </a:p>
          <a:p>
            <a:pPr marL="380365" indent="-380365"/>
            <a:r>
              <a:rPr lang="nl-BE" sz="2600" dirty="0">
                <a:latin typeface="Proxima Nova Rg"/>
              </a:rPr>
              <a:t>Filmpjes op </a:t>
            </a:r>
            <a:r>
              <a:rPr lang="nl-BE" sz="2600" dirty="0" err="1">
                <a:latin typeface="Proxima Nova Rg"/>
              </a:rPr>
              <a:t>social</a:t>
            </a:r>
            <a:r>
              <a:rPr lang="nl-BE" sz="2600" dirty="0">
                <a:latin typeface="Proxima Nova Rg"/>
              </a:rPr>
              <a:t> media</a:t>
            </a:r>
            <a:endParaRPr lang="nl-BE" sz="2600" dirty="0"/>
          </a:p>
          <a:p>
            <a:pPr marL="824865" lvl="1" indent="-316865"/>
            <a:endParaRPr lang="nl-BE" sz="1200" dirty="0"/>
          </a:p>
          <a:p>
            <a:pPr marL="380365" indent="-380365"/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pPr marL="380365" indent="-380365"/>
            <a:endParaRPr lang="nl-BE" sz="1600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2647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J@M 2020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211E6B-C720-4247-97AC-593AED46A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hlinkClick r:id="rId2"/>
              </a:rPr>
              <a:t>https://www.youtube.com/watch?v=K4kP8fm8-qA&amp;t=2s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0815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J@M 2020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>
                <a:latin typeface="Proxima Nova Rg"/>
              </a:rPr>
              <a:t>Buurtsport Mechelen</a:t>
            </a:r>
            <a:endParaRPr lang="nl-NL"/>
          </a:p>
          <a:p>
            <a:pPr marL="380365" indent="-380365"/>
            <a:r>
              <a:rPr lang="nl-BE" sz="1600">
                <a:latin typeface="Proxima Nova Rg"/>
              </a:rPr>
              <a:t>Groei werking</a:t>
            </a:r>
            <a:endParaRPr lang="nl-BE" sz="1600" dirty="0">
              <a:latin typeface="Proxima Nova Rg"/>
            </a:endParaRPr>
          </a:p>
          <a:p>
            <a:pPr marL="380365" indent="-380365"/>
            <a:r>
              <a:rPr lang="nl-BE" sz="1600">
                <a:latin typeface="Proxima Nova Rg"/>
              </a:rPr>
              <a:t>Sportprojecten in de wijken</a:t>
            </a:r>
            <a:endParaRPr lang="nl-BE" sz="1600"/>
          </a:p>
          <a:p>
            <a:pPr marL="824865" lvl="1" indent="-316865"/>
            <a:r>
              <a:rPr lang="nl-BE" sz="1200">
                <a:latin typeface="Proxima Nova Rg"/>
              </a:rPr>
              <a:t>Donkerlei</a:t>
            </a:r>
            <a:endParaRPr lang="nl-BE" sz="1200"/>
          </a:p>
          <a:p>
            <a:pPr marL="824865" lvl="1" indent="-316865"/>
            <a:r>
              <a:rPr lang="nl-BE" sz="1200">
                <a:latin typeface="Proxima Nova Rg"/>
              </a:rPr>
              <a:t>Otterbeek - Cruijff Court</a:t>
            </a:r>
            <a:endParaRPr lang="nl-BE" sz="1200"/>
          </a:p>
          <a:p>
            <a:pPr marL="824865" lvl="1" indent="-316865"/>
            <a:r>
              <a:rPr lang="nl-BE" sz="1200">
                <a:latin typeface="Proxima Nova Rg"/>
              </a:rPr>
              <a:t>Arsenaal</a:t>
            </a:r>
            <a:endParaRPr lang="nl-BE" sz="1200"/>
          </a:p>
          <a:p>
            <a:pPr marL="380365" indent="-380365"/>
            <a:r>
              <a:rPr lang="nl-BE" sz="1600">
                <a:latin typeface="Proxima Nova Rg"/>
              </a:rPr>
              <a:t>Sporttruck on tour @ 9 wijken </a:t>
            </a:r>
            <a:endParaRPr lang="nl-BE" sz="1600" dirty="0"/>
          </a:p>
          <a:p>
            <a:pPr marL="380365" indent="-380365"/>
            <a:r>
              <a:rPr lang="nl-BE" sz="1600">
                <a:latin typeface="Proxima Nova Rg"/>
              </a:rPr>
              <a:t>Sportark maand juli</a:t>
            </a:r>
            <a:endParaRPr lang="nl-BE" sz="1600" dirty="0">
              <a:latin typeface="Proxima Nova Rg"/>
            </a:endParaRPr>
          </a:p>
          <a:p>
            <a:pPr marL="380365" indent="-380365"/>
            <a:r>
              <a:rPr lang="nl-BE" sz="1600">
                <a:latin typeface="Proxima Nova Rg"/>
              </a:rPr>
              <a:t>Outdoor sportdagen / avonturenkampen</a:t>
            </a:r>
            <a:endParaRPr lang="nl-BE" sz="1600" dirty="0"/>
          </a:p>
          <a:p>
            <a:pPr marL="380365" indent="-380365"/>
            <a:r>
              <a:rPr lang="nl-BE" sz="1600">
                <a:latin typeface="Proxima Nova Rg"/>
              </a:rPr>
              <a:t>Digitaal sport en beweegaanbod</a:t>
            </a:r>
            <a:endParaRPr lang="nl-BE" sz="1600" dirty="0"/>
          </a:p>
          <a:p>
            <a:pPr marL="380365" indent="-380365"/>
            <a:endParaRPr lang="nl-BE" sz="1600" dirty="0"/>
          </a:p>
          <a:p>
            <a:pPr marL="380365" indent="-380365"/>
            <a:endParaRPr lang="nl-BE" sz="1600" dirty="0"/>
          </a:p>
          <a:p>
            <a:pPr marL="824865" lvl="1" indent="-316865"/>
            <a:endParaRPr lang="nl-BE" sz="1200" dirty="0"/>
          </a:p>
          <a:p>
            <a:pPr marL="380365" indent="-380365"/>
            <a:endParaRPr lang="nl-BE" sz="1600" dirty="0"/>
          </a:p>
          <a:p>
            <a:pPr marL="824865" lvl="1" indent="-316865"/>
            <a:endParaRPr lang="nl-BE" sz="1200" dirty="0"/>
          </a:p>
          <a:p>
            <a:pPr marL="380365" indent="-380365"/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pPr marL="380365" indent="-380365"/>
            <a:endParaRPr lang="nl-BE" sz="1600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23901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J@M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0365" indent="-380365"/>
            <a:r>
              <a:rPr lang="nl-BE">
                <a:latin typeface="Proxima Nova Rg"/>
              </a:rPr>
              <a:t>Inwerken nieuwe coördinator</a:t>
            </a:r>
            <a:endParaRPr lang="nl-NL"/>
          </a:p>
          <a:p>
            <a:pPr marL="380365" indent="-380365"/>
            <a:r>
              <a:rPr lang="nl-BE">
                <a:latin typeface="Proxima Nova Rg"/>
              </a:rPr>
              <a:t>Doorstart na Corona</a:t>
            </a:r>
            <a:endParaRPr lang="nl-BE" dirty="0">
              <a:latin typeface="Proxima Nova Rg"/>
            </a:endParaRPr>
          </a:p>
          <a:p>
            <a:pPr marL="380365" indent="-380365"/>
            <a:r>
              <a:rPr lang="nl-BE">
                <a:latin typeface="Proxima Nova Rg"/>
              </a:rPr>
              <a:t>Samenwerking Buurtsport &amp; J@M</a:t>
            </a:r>
            <a:endParaRPr lang="nl-BE" dirty="0">
              <a:latin typeface="Proxima Nova Rg"/>
            </a:endParaRPr>
          </a:p>
          <a:p>
            <a:pPr marL="380365" indent="-380365"/>
            <a:endParaRPr lang="nl-BE" dirty="0"/>
          </a:p>
          <a:p>
            <a:pPr marL="380365" indent="-380365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86866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J@M uitdagingen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0365" indent="-380365"/>
            <a:r>
              <a:rPr lang="nl-BE">
                <a:latin typeface="Proxima Nova Rg"/>
              </a:rPr>
              <a:t>Inzetten op community building en de sport.</a:t>
            </a:r>
          </a:p>
          <a:p>
            <a:pPr marL="380365" indent="-380365"/>
            <a:r>
              <a:rPr lang="nl-BE">
                <a:latin typeface="Proxima Nova Rg"/>
              </a:rPr>
              <a:t>Bestendigen bestaande en toekomstige projectwerkingen </a:t>
            </a:r>
          </a:p>
          <a:p>
            <a:pPr marL="380365" indent="-380365"/>
            <a:r>
              <a:rPr lang="nl-BE">
                <a:latin typeface="Proxima Nova Rg"/>
              </a:rPr>
              <a:t>Digitalisering </a:t>
            </a:r>
          </a:p>
          <a:p>
            <a:pPr marL="380365" indent="-380365"/>
            <a:r>
              <a:rPr lang="nl-BE">
                <a:latin typeface="Proxima Nova Rg"/>
              </a:rPr>
              <a:t>Mentale welzijn jeugdwerker &amp; jongeren</a:t>
            </a:r>
            <a:endParaRPr lang="nl-BE" dirty="0">
              <a:latin typeface="Proxima Nova Rg"/>
            </a:endParaRPr>
          </a:p>
        </p:txBody>
      </p:sp>
    </p:spTree>
    <p:extLst>
      <p:ext uri="{BB962C8B-B14F-4D97-AF65-F5344CB8AC3E}">
        <p14:creationId xmlns:p14="http://schemas.microsoft.com/office/powerpoint/2010/main" val="1028672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88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overeenkomst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Op twee </a:t>
            </a:r>
            <a:r>
              <a:rPr lang="nl-BE" dirty="0" err="1"/>
              <a:t>niveau’s</a:t>
            </a:r>
            <a:r>
              <a:rPr lang="nl-BE" dirty="0"/>
              <a:t>:</a:t>
            </a:r>
          </a:p>
          <a:p>
            <a:pPr marL="514350" indent="-514350">
              <a:buAutoNum type="arabicPeriod"/>
            </a:pPr>
            <a:r>
              <a:rPr lang="nl-BE" dirty="0"/>
              <a:t>Zakelijke overeenkomst</a:t>
            </a:r>
          </a:p>
          <a:p>
            <a:pPr marL="514350" indent="-514350">
              <a:buAutoNum type="arabicPeriod"/>
            </a:pPr>
            <a:r>
              <a:rPr lang="nl-BE" dirty="0"/>
              <a:t>Operationele afspraken</a:t>
            </a:r>
          </a:p>
        </p:txBody>
      </p:sp>
    </p:spTree>
    <p:extLst>
      <p:ext uri="{BB962C8B-B14F-4D97-AF65-F5344CB8AC3E}">
        <p14:creationId xmlns:p14="http://schemas.microsoft.com/office/powerpoint/2010/main" val="2353185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Strategische doelen actieplan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Opgebouwde expertise in het jeugdwerk naar het jeugdbeleid van Mechelen.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Jeugd(werk/huis)methodiek toepassen om een divers jongerenpubliek te bereiken binnen het vrijetijdsaanbod.</a:t>
            </a:r>
          </a:p>
        </p:txBody>
      </p:sp>
    </p:spTree>
    <p:extLst>
      <p:ext uri="{BB962C8B-B14F-4D97-AF65-F5344CB8AC3E}">
        <p14:creationId xmlns:p14="http://schemas.microsoft.com/office/powerpoint/2010/main" val="295411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Strategische doelen actieplan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nl-BE" dirty="0"/>
              <a:t>Meisjes hebben een plek binnen het Mechels jeugdwerk waarin ze leiding (kunnen) nemen in hun ontwikkeling en identiteitsvorming.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nl-BE" dirty="0"/>
              <a:t>Preventief aanwezig zijn op jongerenplekken, om relaties op te bouwen en om tot overlast leidend gedrag te voorkomen.</a:t>
            </a:r>
          </a:p>
        </p:txBody>
      </p:sp>
    </p:spTree>
    <p:extLst>
      <p:ext uri="{BB962C8B-B14F-4D97-AF65-F5344CB8AC3E}">
        <p14:creationId xmlns:p14="http://schemas.microsoft.com/office/powerpoint/2010/main" val="54117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Strategische doelen actieplan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nl-BE" dirty="0"/>
              <a:t>Sportaanbod op een laagdrempelige manier introduceren.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nl-BE" dirty="0"/>
              <a:t>Organisatieontwikkeling</a:t>
            </a:r>
          </a:p>
        </p:txBody>
      </p:sp>
    </p:spTree>
    <p:extLst>
      <p:ext uri="{BB962C8B-B14F-4D97-AF65-F5344CB8AC3E}">
        <p14:creationId xmlns:p14="http://schemas.microsoft.com/office/powerpoint/2010/main" val="3168747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4FAC29B-B5C9-4AB0-B665-8A8883BD7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8" r="-1" b="12984"/>
          <a:stretch/>
        </p:blipFill>
        <p:spPr>
          <a:xfrm>
            <a:off x="3892269" y="990536"/>
            <a:ext cx="6023256" cy="321732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6860D4-9B6C-4C8D-A673-D7795DE0B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SMART- </a:t>
            </a:r>
            <a:r>
              <a:rPr lang="nl-BE" sz="2800" dirty="0"/>
              <a:t>doelstellingen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3331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overlegstructuren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1DE23FD9-6E84-4E2B-9DE3-31CA27B75F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845383"/>
              </p:ext>
            </p:extLst>
          </p:nvPr>
        </p:nvGraphicFramePr>
        <p:xfrm>
          <a:off x="516357" y="1539380"/>
          <a:ext cx="9127286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306">
                  <a:extLst>
                    <a:ext uri="{9D8B030D-6E8A-4147-A177-3AD203B41FA5}">
                      <a16:colId xmlns:a16="http://schemas.microsoft.com/office/drawing/2014/main" val="1772931022"/>
                    </a:ext>
                  </a:extLst>
                </a:gridCol>
                <a:gridCol w="1452796">
                  <a:extLst>
                    <a:ext uri="{9D8B030D-6E8A-4147-A177-3AD203B41FA5}">
                      <a16:colId xmlns:a16="http://schemas.microsoft.com/office/drawing/2014/main" val="2721625730"/>
                    </a:ext>
                  </a:extLst>
                </a:gridCol>
                <a:gridCol w="1452796">
                  <a:extLst>
                    <a:ext uri="{9D8B030D-6E8A-4147-A177-3AD203B41FA5}">
                      <a16:colId xmlns:a16="http://schemas.microsoft.com/office/drawing/2014/main" val="1233314791"/>
                    </a:ext>
                  </a:extLst>
                </a:gridCol>
                <a:gridCol w="1452796">
                  <a:extLst>
                    <a:ext uri="{9D8B030D-6E8A-4147-A177-3AD203B41FA5}">
                      <a16:colId xmlns:a16="http://schemas.microsoft.com/office/drawing/2014/main" val="3118026932"/>
                    </a:ext>
                  </a:extLst>
                </a:gridCol>
                <a:gridCol w="1452796">
                  <a:extLst>
                    <a:ext uri="{9D8B030D-6E8A-4147-A177-3AD203B41FA5}">
                      <a16:colId xmlns:a16="http://schemas.microsoft.com/office/drawing/2014/main" val="2259172808"/>
                    </a:ext>
                  </a:extLst>
                </a:gridCol>
                <a:gridCol w="1452796">
                  <a:extLst>
                    <a:ext uri="{9D8B030D-6E8A-4147-A177-3AD203B41FA5}">
                      <a16:colId xmlns:a16="http://schemas.microsoft.com/office/drawing/2014/main" val="4222007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ROJM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J@M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Preventie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Jeugddienst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Sociaal beleid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749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STROOP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473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Jeugdnetwerkraad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869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IBO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472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Team MJW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359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Outreach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186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dirty="0" err="1"/>
                        <a:t>PiM</a:t>
                      </a:r>
                      <a:r>
                        <a:rPr lang="nl-BE" sz="1200" dirty="0"/>
                        <a:t>-begeleiding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0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Onderwijsassistenten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716338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0C26249E-7429-4676-A7AC-6D1481A144D9}"/>
              </a:ext>
            </a:extLst>
          </p:cNvPr>
          <p:cNvSpPr txBox="1"/>
          <p:nvPr/>
        </p:nvSpPr>
        <p:spPr>
          <a:xfrm>
            <a:off x="6434616" y="4934309"/>
            <a:ext cx="3209027" cy="31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* Rood = eigenaar van de vergadering</a:t>
            </a:r>
          </a:p>
        </p:txBody>
      </p:sp>
    </p:spTree>
    <p:extLst>
      <p:ext uri="{BB962C8B-B14F-4D97-AF65-F5344CB8AC3E}">
        <p14:creationId xmlns:p14="http://schemas.microsoft.com/office/powerpoint/2010/main" val="1497878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Sociaal Preventieve accenten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/>
              <a:t>(online) Safe </a:t>
            </a:r>
            <a:r>
              <a:rPr lang="nl-BE" dirty="0" err="1"/>
              <a:t>space</a:t>
            </a:r>
            <a:r>
              <a:rPr lang="nl-BE" dirty="0"/>
              <a:t> rond verschillende thema’s (Corona, liefde en relaties, burgerschap, …)</a:t>
            </a:r>
          </a:p>
          <a:p>
            <a:r>
              <a:rPr lang="nl-BE" dirty="0"/>
              <a:t>Verslavingspreventie (online gokken, dubbeldiagnose, middelenverslaving, …)</a:t>
            </a:r>
          </a:p>
          <a:p>
            <a:r>
              <a:rPr lang="nl-BE" dirty="0" err="1"/>
              <a:t>PiM</a:t>
            </a:r>
            <a:r>
              <a:rPr lang="nl-BE" dirty="0"/>
              <a:t> begeleidingen</a:t>
            </a:r>
          </a:p>
          <a:p>
            <a:r>
              <a:rPr lang="nl-BE" dirty="0"/>
              <a:t>Nieuwe Autoriteit</a:t>
            </a:r>
          </a:p>
          <a:p>
            <a:r>
              <a:rPr lang="nl-BE" dirty="0"/>
              <a:t>Digitalisering (e-</a:t>
            </a:r>
            <a:r>
              <a:rPr lang="nl-BE" dirty="0" err="1"/>
              <a:t>sports</a:t>
            </a:r>
            <a:r>
              <a:rPr lang="nl-BE" dirty="0"/>
              <a:t>, digitaal jeugdwerk, cyberpesten, …)</a:t>
            </a:r>
          </a:p>
          <a:p>
            <a:r>
              <a:rPr lang="nl-BE" dirty="0"/>
              <a:t>Community building &amp; sport</a:t>
            </a:r>
          </a:p>
          <a:p>
            <a:pPr lvl="1"/>
            <a:endParaRPr lang="nl-BE" dirty="0"/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387732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3C3C3C"/>
      </a:dk1>
      <a:lt1>
        <a:sysClr val="window" lastClr="FFFFFF"/>
      </a:lt1>
      <a:dk2>
        <a:srgbClr val="3C3C3C"/>
      </a:dk2>
      <a:lt2>
        <a:srgbClr val="F2F2F2"/>
      </a:lt2>
      <a:accent1>
        <a:srgbClr val="29C2DE"/>
      </a:accent1>
      <a:accent2>
        <a:srgbClr val="641B52"/>
      </a:accent2>
      <a:accent3>
        <a:srgbClr val="63D4E7"/>
      </a:accent3>
      <a:accent4>
        <a:srgbClr val="A42C87"/>
      </a:accent4>
      <a:accent5>
        <a:srgbClr val="B6EBF4"/>
      </a:accent5>
      <a:accent6>
        <a:srgbClr val="E18FCD"/>
      </a:accent6>
      <a:hlink>
        <a:srgbClr val="29C2DE"/>
      </a:hlink>
      <a:folHlink>
        <a:srgbClr val="641B52"/>
      </a:folHlink>
    </a:clrScheme>
    <a:fontScheme name="Aangepast 1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chelen_Blauw_TitelsBoven.pptx" id="{5CB059CF-85FF-45F6-8739-C98D84AA6387}" vid="{A17760E9-F0B1-422B-817F-DB4B7B0A4E93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476E01608A9D40AE798E7ACF380BE5" ma:contentTypeVersion="13" ma:contentTypeDescription="Een nieuw document maken." ma:contentTypeScope="" ma:versionID="aaa1f2935b4d2ae1d5ef2c88f16e05c3">
  <xsd:schema xmlns:xsd="http://www.w3.org/2001/XMLSchema" xmlns:xs="http://www.w3.org/2001/XMLSchema" xmlns:p="http://schemas.microsoft.com/office/2006/metadata/properties" xmlns:ns3="fe153ecc-9207-478e-b280-9d814f7684a3" xmlns:ns4="ccc9594d-52e5-4102-99e3-44b4b0272a46" targetNamespace="http://schemas.microsoft.com/office/2006/metadata/properties" ma:root="true" ma:fieldsID="9ef6bf5b7b626a1051bb781c18315131" ns3:_="" ns4:_="">
    <xsd:import namespace="fe153ecc-9207-478e-b280-9d814f7684a3"/>
    <xsd:import namespace="ccc9594d-52e5-4102-99e3-44b4b0272a4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153ecc-9207-478e-b280-9d814f7684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9594d-52e5-4102-99e3-44b4b0272a4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F2139E-AE14-457C-85B5-DF8E8EFC89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30782A-4D61-47A2-BF95-47F86576B8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FBC347E-EF54-45BC-9746-9F78F7F45C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153ecc-9207-478e-b280-9d814f7684a3"/>
    <ds:schemaRef ds:uri="ccc9594d-52e5-4102-99e3-44b4b0272a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483</Words>
  <Application>Microsoft Office PowerPoint</Application>
  <PresentationFormat>Aangepast</PresentationFormat>
  <Paragraphs>148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2" baseType="lpstr">
      <vt:lpstr>Arial</vt:lpstr>
      <vt:lpstr>Calibri</vt:lpstr>
      <vt:lpstr>Proxima Nova Rg</vt:lpstr>
      <vt:lpstr>Roboto Condensed</vt:lpstr>
      <vt:lpstr>Kantoorthema</vt:lpstr>
      <vt:lpstr>Jeugdwerk Mechelen</vt:lpstr>
      <vt:lpstr>BESTUURSAKKOORD</vt:lpstr>
      <vt:lpstr>overeenkomst</vt:lpstr>
      <vt:lpstr>Strategische doelen actieplan</vt:lpstr>
      <vt:lpstr>Strategische doelen actieplan</vt:lpstr>
      <vt:lpstr>Strategische doelen actieplan</vt:lpstr>
      <vt:lpstr>SMART- doelstellingen</vt:lpstr>
      <vt:lpstr>overlegstructuren</vt:lpstr>
      <vt:lpstr>Sociaal Preventieve accenten</vt:lpstr>
      <vt:lpstr>Impact </vt:lpstr>
      <vt:lpstr>Procesevaluatie</vt:lpstr>
      <vt:lpstr>ROJM</vt:lpstr>
      <vt:lpstr>ROJM 2020</vt:lpstr>
      <vt:lpstr>ROJM 2020</vt:lpstr>
      <vt:lpstr>ROJM 2020</vt:lpstr>
      <vt:lpstr>ROJM 2020</vt:lpstr>
      <vt:lpstr>ROJM 2020</vt:lpstr>
      <vt:lpstr>ROJM 2021</vt:lpstr>
      <vt:lpstr>UITDAGINGEN IN HET JEUGDWERK</vt:lpstr>
      <vt:lpstr>J@M</vt:lpstr>
      <vt:lpstr>J@M 2020</vt:lpstr>
      <vt:lpstr>J@M 2020</vt:lpstr>
      <vt:lpstr>J@M 2020</vt:lpstr>
      <vt:lpstr>J@M 2020</vt:lpstr>
      <vt:lpstr>J@M 2021</vt:lpstr>
      <vt:lpstr>J@M uitdagingen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Jeugdwerk Mechelen</dc:title>
  <dc:creator>Marraha Illias</dc:creator>
  <cp:lastModifiedBy>Marraha Illias</cp:lastModifiedBy>
  <cp:revision>129</cp:revision>
  <dcterms:created xsi:type="dcterms:W3CDTF">2021-03-05T08:44:46Z</dcterms:created>
  <dcterms:modified xsi:type="dcterms:W3CDTF">2021-03-09T20:24:52Z</dcterms:modified>
</cp:coreProperties>
</file>